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4" r:id="rId4"/>
    <p:sldId id="265" r:id="rId5"/>
    <p:sldId id="258" r:id="rId6"/>
    <p:sldId id="268" r:id="rId7"/>
    <p:sldId id="266" r:id="rId8"/>
    <p:sldId id="270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843A"/>
    <a:srgbClr val="E66300"/>
    <a:srgbClr val="95C120"/>
    <a:srgbClr val="1DA038"/>
    <a:srgbClr val="3B579D"/>
    <a:srgbClr val="F07D00"/>
    <a:srgbClr val="FCBE00"/>
    <a:srgbClr val="B7CE02"/>
    <a:srgbClr val="E31D15"/>
    <a:srgbClr val="2B92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67" autoAdjust="0"/>
  </p:normalViewPr>
  <p:slideViewPr>
    <p:cSldViewPr snapToGrid="0">
      <p:cViewPr varScale="1">
        <p:scale>
          <a:sx n="70" d="100"/>
          <a:sy n="70" d="100"/>
        </p:scale>
        <p:origin x="356" y="40"/>
      </p:cViewPr>
      <p:guideLst>
        <p:guide orient="horz" pos="343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59CA6-4DFC-4251-9297-3FCD85ECBA0C}" type="datetimeFigureOut">
              <a:rPr lang="hu-HU" smtClean="0"/>
              <a:t>2019.09.21.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82E03-8D26-4201-8FAB-ADF118A7B5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318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A8927-339E-4AF3-B149-FE2B07752B97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2919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2019.09.21.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2098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2019.09.21.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081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2019.09.21.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725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2019.09.21.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4146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2019.09.21.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0762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2019.09.21.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5121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2019.09.21.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8732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2019.09.21.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786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2019.09.21.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9187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2019.09.21.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555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2019.09.21.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0915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D2964-C49B-4FC2-BF2E-6B750A30ED42}" type="datetimeFigureOut">
              <a:rPr lang="hu-HU" smtClean="0"/>
              <a:t>2019.09.21.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4608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A0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9" y="5034952"/>
            <a:ext cx="5250924" cy="174233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205348"/>
            <a:ext cx="9144000" cy="2387600"/>
          </a:xfrm>
        </p:spPr>
        <p:txBody>
          <a:bodyPr/>
          <a:lstStyle/>
          <a:p>
            <a:r>
              <a:rPr lang="hu-H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CAMPUS MUNDIVAL </a:t>
            </a:r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KINYÍLIK A VILÁG</a:t>
            </a:r>
            <a:endParaRPr lang="hu-H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832" y="3666836"/>
            <a:ext cx="4618287" cy="3191163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9444696" y="263769"/>
            <a:ext cx="2564726" cy="1033421"/>
            <a:chOff x="9444696" y="263769"/>
            <a:chExt cx="2564726" cy="1033421"/>
          </a:xfrm>
        </p:grpSpPr>
        <p:pic>
          <p:nvPicPr>
            <p:cNvPr id="8" name="Kép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4696" y="427876"/>
              <a:ext cx="1172640" cy="703584"/>
            </a:xfrm>
            <a:prstGeom prst="rect">
              <a:avLst/>
            </a:prstGeom>
          </p:spPr>
        </p:pic>
        <p:pic>
          <p:nvPicPr>
            <p:cNvPr id="10" name="Kép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7000" y="263769"/>
              <a:ext cx="1462422" cy="10334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413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Csoportba foglalás 41"/>
          <p:cNvGrpSpPr/>
          <p:nvPr/>
        </p:nvGrpSpPr>
        <p:grpSpPr>
          <a:xfrm>
            <a:off x="5228793" y="0"/>
            <a:ext cx="6866793" cy="6862584"/>
            <a:chOff x="0" y="0"/>
            <a:chExt cx="6866793" cy="6862584"/>
          </a:xfrm>
        </p:grpSpPr>
        <p:grpSp>
          <p:nvGrpSpPr>
            <p:cNvPr id="19" name="Csoportba foglalás 18"/>
            <p:cNvGrpSpPr/>
            <p:nvPr/>
          </p:nvGrpSpPr>
          <p:grpSpPr>
            <a:xfrm>
              <a:off x="0" y="0"/>
              <a:ext cx="6866792" cy="6862584"/>
              <a:chOff x="8549055" y="1257300"/>
              <a:chExt cx="5081952" cy="5078838"/>
            </a:xfrm>
          </p:grpSpPr>
          <p:grpSp>
            <p:nvGrpSpPr>
              <p:cNvPr id="8" name="Csoportba foglalás 7"/>
              <p:cNvGrpSpPr/>
              <p:nvPr/>
            </p:nvGrpSpPr>
            <p:grpSpPr>
              <a:xfrm>
                <a:off x="8549055" y="1257300"/>
                <a:ext cx="5081952" cy="1693984"/>
                <a:chOff x="8549055" y="1257300"/>
                <a:chExt cx="5081952" cy="1693984"/>
              </a:xfrm>
            </p:grpSpPr>
            <p:sp>
              <p:nvSpPr>
                <p:cNvPr id="5" name="Téglalap 4"/>
                <p:cNvSpPr/>
                <p:nvPr/>
              </p:nvSpPr>
              <p:spPr>
                <a:xfrm>
                  <a:off x="8549055" y="1257300"/>
                  <a:ext cx="1693984" cy="1693984"/>
                </a:xfrm>
                <a:prstGeom prst="rect">
                  <a:avLst/>
                </a:prstGeom>
                <a:solidFill>
                  <a:srgbClr val="1DA0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" name="Téglalap 5"/>
                <p:cNvSpPr/>
                <p:nvPr/>
              </p:nvSpPr>
              <p:spPr>
                <a:xfrm>
                  <a:off x="10243039" y="1257300"/>
                  <a:ext cx="1693984" cy="1693984"/>
                </a:xfrm>
                <a:prstGeom prst="rect">
                  <a:avLst/>
                </a:prstGeom>
                <a:solidFill>
                  <a:srgbClr val="F07D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" name="Téglalap 6"/>
                <p:cNvSpPr/>
                <p:nvPr/>
              </p:nvSpPr>
              <p:spPr>
                <a:xfrm>
                  <a:off x="11937023" y="1257300"/>
                  <a:ext cx="1693984" cy="1693984"/>
                </a:xfrm>
                <a:prstGeom prst="rect">
                  <a:avLst/>
                </a:prstGeom>
                <a:solidFill>
                  <a:srgbClr val="E31D1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7" name="Csoportba foglalás 16"/>
              <p:cNvGrpSpPr/>
              <p:nvPr/>
            </p:nvGrpSpPr>
            <p:grpSpPr>
              <a:xfrm>
                <a:off x="8549055" y="2951284"/>
                <a:ext cx="5081952" cy="1693984"/>
                <a:chOff x="8549055" y="2951284"/>
                <a:chExt cx="5081952" cy="1693984"/>
              </a:xfrm>
            </p:grpSpPr>
            <p:sp>
              <p:nvSpPr>
                <p:cNvPr id="10" name="Téglalap 9"/>
                <p:cNvSpPr/>
                <p:nvPr/>
              </p:nvSpPr>
              <p:spPr>
                <a:xfrm>
                  <a:off x="8549055" y="2951284"/>
                  <a:ext cx="1693984" cy="1693984"/>
                </a:xfrm>
                <a:prstGeom prst="rect">
                  <a:avLst/>
                </a:prstGeom>
                <a:solidFill>
                  <a:srgbClr val="95C12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1" name="Téglalap 10"/>
                <p:cNvSpPr/>
                <p:nvPr/>
              </p:nvSpPr>
              <p:spPr>
                <a:xfrm>
                  <a:off x="10243039" y="2951284"/>
                  <a:ext cx="1693984" cy="1693984"/>
                </a:xfrm>
                <a:prstGeom prst="rect">
                  <a:avLst/>
                </a:prstGeom>
                <a:solidFill>
                  <a:srgbClr val="2B92B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2" name="Téglalap 11"/>
                <p:cNvSpPr/>
                <p:nvPr/>
              </p:nvSpPr>
              <p:spPr>
                <a:xfrm>
                  <a:off x="11937023" y="2951284"/>
                  <a:ext cx="1693984" cy="1693984"/>
                </a:xfrm>
                <a:prstGeom prst="rect">
                  <a:avLst/>
                </a:prstGeom>
                <a:solidFill>
                  <a:srgbClr val="B7CE0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8" name="Csoportba foglalás 17"/>
              <p:cNvGrpSpPr/>
              <p:nvPr/>
            </p:nvGrpSpPr>
            <p:grpSpPr>
              <a:xfrm>
                <a:off x="8549055" y="4642153"/>
                <a:ext cx="5081952" cy="1693985"/>
                <a:chOff x="8549055" y="4642153"/>
                <a:chExt cx="5081952" cy="1693985"/>
              </a:xfrm>
            </p:grpSpPr>
            <p:sp>
              <p:nvSpPr>
                <p:cNvPr id="14" name="Téglalap 13"/>
                <p:cNvSpPr/>
                <p:nvPr/>
              </p:nvSpPr>
              <p:spPr>
                <a:xfrm>
                  <a:off x="8549055" y="4642154"/>
                  <a:ext cx="1693984" cy="1693984"/>
                </a:xfrm>
                <a:prstGeom prst="rect">
                  <a:avLst/>
                </a:prstGeom>
                <a:solidFill>
                  <a:srgbClr val="FCBE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5" name="Téglalap 14"/>
                <p:cNvSpPr/>
                <p:nvPr/>
              </p:nvSpPr>
              <p:spPr>
                <a:xfrm>
                  <a:off x="10243039" y="4642153"/>
                  <a:ext cx="1693984" cy="1693984"/>
                </a:xfrm>
                <a:prstGeom prst="rect">
                  <a:avLst/>
                </a:prstGeom>
                <a:solidFill>
                  <a:srgbClr val="E31D1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6" name="Téglalap 15"/>
                <p:cNvSpPr/>
                <p:nvPr/>
              </p:nvSpPr>
              <p:spPr>
                <a:xfrm>
                  <a:off x="11937023" y="4642154"/>
                  <a:ext cx="1693984" cy="1693984"/>
                </a:xfrm>
                <a:prstGeom prst="rect">
                  <a:avLst/>
                </a:prstGeom>
                <a:solidFill>
                  <a:srgbClr val="95C12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41" name="Csoportba foglalás 40"/>
            <p:cNvGrpSpPr/>
            <p:nvPr/>
          </p:nvGrpSpPr>
          <p:grpSpPr>
            <a:xfrm>
              <a:off x="0" y="2662170"/>
              <a:ext cx="6866793" cy="1743193"/>
              <a:chOff x="0" y="2662170"/>
              <a:chExt cx="6866793" cy="1743193"/>
            </a:xfrm>
          </p:grpSpPr>
          <p:sp>
            <p:nvSpPr>
              <p:cNvPr id="23" name="Tartalom helye 2"/>
              <p:cNvSpPr txBox="1">
                <a:spLocks/>
              </p:cNvSpPr>
              <p:nvPr/>
            </p:nvSpPr>
            <p:spPr>
              <a:xfrm>
                <a:off x="0" y="2662170"/>
                <a:ext cx="2288931" cy="174319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spcBef>
                    <a:spcPts val="600"/>
                  </a:spcBef>
                  <a:buNone/>
                </a:pPr>
                <a:r>
                  <a:rPr lang="hu-HU" sz="20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diploma mellé</a:t>
                </a:r>
              </a:p>
              <a:p>
                <a:pPr marL="0" indent="0" algn="ctr">
                  <a:spcBef>
                    <a:spcPts val="300"/>
                  </a:spcBef>
                  <a:buNone/>
                </a:pPr>
                <a:r>
                  <a:rPr lang="hu-HU" sz="3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külföldi</a:t>
                </a:r>
              </a:p>
              <a:p>
                <a:pPr marL="0" indent="0" algn="ctr">
                  <a:spcBef>
                    <a:spcPts val="300"/>
                  </a:spcBef>
                  <a:buNone/>
                </a:pPr>
                <a:r>
                  <a:rPr lang="hu-HU" sz="20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munkatapasztalat</a:t>
                </a:r>
                <a:endParaRPr lang="hu-H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Tartalom helye 2"/>
              <p:cNvSpPr txBox="1">
                <a:spLocks/>
              </p:cNvSpPr>
              <p:nvPr/>
            </p:nvSpPr>
            <p:spPr>
              <a:xfrm>
                <a:off x="2288932" y="3123127"/>
                <a:ext cx="2288930" cy="9706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hu-HU" sz="3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nyelv-tanulás</a:t>
                </a:r>
                <a:endParaRPr lang="hu-HU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Tartalom helye 2"/>
              <p:cNvSpPr txBox="1">
                <a:spLocks/>
              </p:cNvSpPr>
              <p:nvPr/>
            </p:nvSpPr>
            <p:spPr>
              <a:xfrm>
                <a:off x="4577861" y="2885443"/>
                <a:ext cx="2288932" cy="3962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hu-HU" sz="3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kultúra</a:t>
                </a:r>
                <a:endParaRPr lang="hu-HU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" name="Csoportba foglalás 39"/>
            <p:cNvGrpSpPr/>
            <p:nvPr/>
          </p:nvGrpSpPr>
          <p:grpSpPr>
            <a:xfrm>
              <a:off x="0" y="5072939"/>
              <a:ext cx="6866788" cy="1097233"/>
              <a:chOff x="0" y="5072939"/>
              <a:chExt cx="6866788" cy="1097233"/>
            </a:xfrm>
          </p:grpSpPr>
          <p:sp>
            <p:nvSpPr>
              <p:cNvPr id="20" name="Tartalom helye 2"/>
              <p:cNvSpPr txBox="1">
                <a:spLocks/>
              </p:cNvSpPr>
              <p:nvPr/>
            </p:nvSpPr>
            <p:spPr>
              <a:xfrm>
                <a:off x="4577860" y="5126092"/>
                <a:ext cx="2288928" cy="7437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hu-HU" sz="3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könnyű</a:t>
                </a:r>
                <a:r>
                  <a:rPr lang="hu-HU" sz="2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hu-HU" sz="2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pályázás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hu-HU" dirty="0"/>
              </a:p>
            </p:txBody>
          </p:sp>
          <p:sp>
            <p:nvSpPr>
              <p:cNvPr id="26" name="Tartalom helye 2"/>
              <p:cNvSpPr txBox="1">
                <a:spLocks/>
              </p:cNvSpPr>
              <p:nvPr/>
            </p:nvSpPr>
            <p:spPr>
              <a:xfrm>
                <a:off x="0" y="5072939"/>
                <a:ext cx="2288931" cy="3509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hu-HU" sz="3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önismeret</a:t>
                </a:r>
                <a:endParaRPr lang="hu-HU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Tartalom helye 2"/>
              <p:cNvSpPr txBox="1">
                <a:spLocks/>
              </p:cNvSpPr>
              <p:nvPr/>
            </p:nvSpPr>
            <p:spPr>
              <a:xfrm>
                <a:off x="2288929" y="5819186"/>
                <a:ext cx="2288931" cy="3509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hu-HU" sz="3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önállóság</a:t>
                </a:r>
                <a:endParaRPr lang="hu-HU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9" name="Csoportba foglalás 38"/>
            <p:cNvGrpSpPr/>
            <p:nvPr/>
          </p:nvGrpSpPr>
          <p:grpSpPr>
            <a:xfrm>
              <a:off x="425136" y="61403"/>
              <a:ext cx="6012012" cy="6729725"/>
              <a:chOff x="425136" y="61403"/>
              <a:chExt cx="6012012" cy="6729725"/>
            </a:xfrm>
          </p:grpSpPr>
          <p:pic>
            <p:nvPicPr>
              <p:cNvPr id="29" name="Kép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7860" y="233612"/>
                <a:ext cx="1059878" cy="1059878"/>
              </a:xfrm>
              <a:prstGeom prst="rect">
                <a:avLst/>
              </a:prstGeom>
            </p:spPr>
          </p:pic>
          <p:pic>
            <p:nvPicPr>
              <p:cNvPr id="30" name="Kép 2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97469" y="1355145"/>
                <a:ext cx="1013385" cy="1013385"/>
              </a:xfrm>
              <a:prstGeom prst="rect">
                <a:avLst/>
              </a:prstGeom>
            </p:spPr>
          </p:pic>
          <p:pic>
            <p:nvPicPr>
              <p:cNvPr id="31" name="Kép 3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5136" y="61403"/>
                <a:ext cx="1438659" cy="1438659"/>
              </a:xfrm>
              <a:prstGeom prst="rect">
                <a:avLst/>
              </a:prstGeom>
            </p:spPr>
          </p:pic>
          <p:pic>
            <p:nvPicPr>
              <p:cNvPr id="32" name="Kép 3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778" y="5417754"/>
                <a:ext cx="1373374" cy="1373374"/>
              </a:xfrm>
              <a:prstGeom prst="rect">
                <a:avLst/>
              </a:prstGeom>
            </p:spPr>
          </p:pic>
          <p:pic>
            <p:nvPicPr>
              <p:cNvPr id="33" name="Kép 3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41593" y="3406417"/>
                <a:ext cx="1195555" cy="1195555"/>
              </a:xfrm>
              <a:prstGeom prst="rect">
                <a:avLst/>
              </a:prstGeom>
            </p:spPr>
          </p:pic>
          <p:pic>
            <p:nvPicPr>
              <p:cNvPr id="34" name="Kép 3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5850" y="3599605"/>
                <a:ext cx="1146547" cy="1146547"/>
              </a:xfrm>
              <a:prstGeom prst="rect">
                <a:avLst/>
              </a:prstGeom>
            </p:spPr>
          </p:pic>
        </p:grpSp>
      </p:grp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410501" y="1185951"/>
            <a:ext cx="1925515" cy="9258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magas</a:t>
            </a:r>
            <a:r>
              <a:rPr lang="hu-H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ösztöndíjak</a:t>
            </a:r>
            <a:endParaRPr lang="hu-H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artalom helye 2"/>
          <p:cNvSpPr txBox="1">
            <a:spLocks/>
          </p:cNvSpPr>
          <p:nvPr/>
        </p:nvSpPr>
        <p:spPr>
          <a:xfrm>
            <a:off x="7517724" y="369661"/>
            <a:ext cx="2288930" cy="1108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700"/>
              </a:lnSpc>
              <a:spcBef>
                <a:spcPts val="0"/>
              </a:spcBef>
              <a:buNone/>
            </a:pPr>
            <a:r>
              <a:rPr lang="hu-HU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barátok</a:t>
            </a:r>
          </a:p>
          <a:p>
            <a:pPr marL="0" indent="0" algn="ctr">
              <a:lnSpc>
                <a:spcPts val="2700"/>
              </a:lnSpc>
              <a:spcBef>
                <a:spcPts val="0"/>
              </a:spcBef>
              <a:buNone/>
            </a:pP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világ minden </a:t>
            </a: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tájáról</a:t>
            </a:r>
          </a:p>
        </p:txBody>
      </p:sp>
      <p:sp>
        <p:nvSpPr>
          <p:cNvPr id="22" name="Tartalom helye 2"/>
          <p:cNvSpPr txBox="1">
            <a:spLocks/>
          </p:cNvSpPr>
          <p:nvPr/>
        </p:nvSpPr>
        <p:spPr>
          <a:xfrm>
            <a:off x="9806654" y="1136790"/>
            <a:ext cx="2288932" cy="735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hu-HU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egyetemek</a:t>
            </a:r>
            <a:endParaRPr lang="hu-H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églalap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Cím 1"/>
          <p:cNvSpPr txBox="1">
            <a:spLocks/>
          </p:cNvSpPr>
          <p:nvPr/>
        </p:nvSpPr>
        <p:spPr>
          <a:xfrm>
            <a:off x="110907" y="45392"/>
            <a:ext cx="5226424" cy="21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spc="80" dirty="0" smtClean="0">
                <a:solidFill>
                  <a:srgbClr val="1DA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ÉRVEK A </a:t>
            </a:r>
          </a:p>
          <a:p>
            <a:r>
              <a:rPr lang="hu-HU" b="1" dirty="0" smtClean="0">
                <a:solidFill>
                  <a:srgbClr val="1DA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CAMPUS MUNDI </a:t>
            </a:r>
          </a:p>
          <a:p>
            <a:r>
              <a:rPr lang="hu-HU" sz="2800" spc="80" dirty="0" smtClean="0">
                <a:solidFill>
                  <a:srgbClr val="1DA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MELLETT</a:t>
            </a:r>
            <a:endParaRPr lang="hu-HU" sz="2800" spc="80" dirty="0">
              <a:solidFill>
                <a:srgbClr val="1DA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Kép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3" y="5892987"/>
            <a:ext cx="2629666" cy="872562"/>
          </a:xfrm>
          <a:prstGeom prst="rect">
            <a:avLst/>
          </a:prstGeom>
        </p:spPr>
      </p:pic>
      <p:pic>
        <p:nvPicPr>
          <p:cNvPr id="46" name="Kép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447" y="4810125"/>
            <a:ext cx="903498" cy="903498"/>
          </a:xfrm>
          <a:prstGeom prst="rect">
            <a:avLst/>
          </a:prstGeom>
        </p:spPr>
      </p:pic>
      <p:pic>
        <p:nvPicPr>
          <p:cNvPr id="47" name="Kép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062" y="2327792"/>
            <a:ext cx="874663" cy="874663"/>
          </a:xfrm>
          <a:prstGeom prst="rect">
            <a:avLst/>
          </a:prstGeom>
        </p:spPr>
      </p:pic>
      <p:pic>
        <p:nvPicPr>
          <p:cNvPr id="43" name="Kép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551" y="5803742"/>
            <a:ext cx="646825" cy="6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6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Csoportba foglalás 18"/>
          <p:cNvGrpSpPr/>
          <p:nvPr/>
        </p:nvGrpSpPr>
        <p:grpSpPr>
          <a:xfrm>
            <a:off x="198434" y="3833638"/>
            <a:ext cx="3865470" cy="2626658"/>
            <a:chOff x="337767" y="3833638"/>
            <a:chExt cx="3865470" cy="2626658"/>
          </a:xfrm>
        </p:grpSpPr>
        <p:sp>
          <p:nvSpPr>
            <p:cNvPr id="30" name="Téglalap 29"/>
            <p:cNvSpPr/>
            <p:nvPr/>
          </p:nvSpPr>
          <p:spPr>
            <a:xfrm rot="16200000">
              <a:off x="957173" y="3214232"/>
              <a:ext cx="2626658" cy="3865470"/>
            </a:xfrm>
            <a:prstGeom prst="rect">
              <a:avLst/>
            </a:prstGeom>
            <a:solidFill>
              <a:srgbClr val="F07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518696" y="4008193"/>
              <a:ext cx="3503609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„Az 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ösztöndíj nélkül azt hiszem soha nem lett volna lehetőségem </a:t>
              </a:r>
              <a:r>
                <a:rPr lang="hu-H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ennyi különböző nemzetiségű diákot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ilyen rövid idő alatt </a:t>
              </a:r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megismerni…”</a:t>
              </a:r>
            </a:p>
            <a:p>
              <a:pPr algn="ctr"/>
              <a:endPara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Viktor, Skócia</a:t>
              </a:r>
            </a:p>
          </p:txBody>
        </p:sp>
      </p:grpSp>
      <p:grpSp>
        <p:nvGrpSpPr>
          <p:cNvPr id="21" name="Csoportba foglalás 20"/>
          <p:cNvGrpSpPr/>
          <p:nvPr/>
        </p:nvGrpSpPr>
        <p:grpSpPr>
          <a:xfrm>
            <a:off x="4148684" y="1179577"/>
            <a:ext cx="3890979" cy="2587752"/>
            <a:chOff x="4288017" y="1179577"/>
            <a:chExt cx="3890979" cy="2587752"/>
          </a:xfrm>
        </p:grpSpPr>
        <p:sp>
          <p:nvSpPr>
            <p:cNvPr id="29" name="Téglalap 28"/>
            <p:cNvSpPr/>
            <p:nvPr/>
          </p:nvSpPr>
          <p:spPr>
            <a:xfrm rot="16200000">
              <a:off x="4939631" y="527964"/>
              <a:ext cx="2587752" cy="3890978"/>
            </a:xfrm>
            <a:prstGeom prst="rect">
              <a:avLst/>
            </a:prstGeom>
            <a:solidFill>
              <a:srgbClr val="2B92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4288017" y="1417887"/>
              <a:ext cx="3890979" cy="21236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„</a:t>
              </a:r>
              <a:r>
                <a:rPr lang="hu-HU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Trentói</a:t>
              </a:r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életem során </a:t>
              </a:r>
              <a:r>
                <a:rPr lang="hu-H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rengeteg tapasztalatot szereztem 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azzal kapcsolatban, amivel </a:t>
              </a:r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később munkám 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során is foglalkozni </a:t>
              </a:r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szeretnék.”</a:t>
              </a:r>
            </a:p>
            <a:p>
              <a:pPr algn="ctr"/>
              <a:endPara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Dorottya, Olaszország</a:t>
              </a:r>
              <a:endPara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Csoportba foglalás 21"/>
          <p:cNvGrpSpPr/>
          <p:nvPr/>
        </p:nvGrpSpPr>
        <p:grpSpPr>
          <a:xfrm>
            <a:off x="8098935" y="3833638"/>
            <a:ext cx="3900122" cy="2626658"/>
            <a:chOff x="8238268" y="3833638"/>
            <a:chExt cx="3900122" cy="2626658"/>
          </a:xfrm>
        </p:grpSpPr>
        <p:sp>
          <p:nvSpPr>
            <p:cNvPr id="45" name="Téglalap 44"/>
            <p:cNvSpPr/>
            <p:nvPr/>
          </p:nvSpPr>
          <p:spPr>
            <a:xfrm rot="16200000">
              <a:off x="8875000" y="3196906"/>
              <a:ext cx="2626658" cy="3900121"/>
            </a:xfrm>
            <a:prstGeom prst="rect">
              <a:avLst/>
            </a:prstGeom>
            <a:solidFill>
              <a:srgbClr val="1DA0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8243931" y="4069748"/>
              <a:ext cx="3894459" cy="2154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„Hatalmas sikernek könyvelem el, hogy </a:t>
              </a:r>
              <a:r>
                <a:rPr lang="hu-H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B2 szintről két hónapon belül C1-es szintet értem el</a:t>
              </a:r>
              <a:r>
                <a:rPr lang="hu-HU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  <a:p>
              <a:pPr algn="ctr"/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és letettem a felsőfokú nyelvvizsgát.”</a:t>
              </a:r>
            </a:p>
            <a:p>
              <a:pPr algn="ctr"/>
              <a:endPara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Anna, Ausztria</a:t>
              </a:r>
              <a:endPara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1"/>
          <a:stretch/>
        </p:blipFill>
        <p:spPr>
          <a:xfrm>
            <a:off x="198433" y="1171576"/>
            <a:ext cx="3865471" cy="259974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1" t="19305" r="507" b="11477"/>
          <a:stretch/>
        </p:blipFill>
        <p:spPr>
          <a:xfrm>
            <a:off x="4148684" y="3840481"/>
            <a:ext cx="3890979" cy="261981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5" t="-660" r="28702" b="703"/>
          <a:stretch/>
        </p:blipFill>
        <p:spPr>
          <a:xfrm rot="5400000">
            <a:off x="8755744" y="515800"/>
            <a:ext cx="2594310" cy="3908747"/>
          </a:xfrm>
          <a:prstGeom prst="rect">
            <a:avLst/>
          </a:prstGeom>
        </p:spPr>
      </p:pic>
      <p:sp>
        <p:nvSpPr>
          <p:cNvPr id="17" name="Cím 1"/>
          <p:cNvSpPr txBox="1">
            <a:spLocks/>
          </p:cNvSpPr>
          <p:nvPr/>
        </p:nvSpPr>
        <p:spPr>
          <a:xfrm>
            <a:off x="234293" y="281711"/>
            <a:ext cx="12077779" cy="780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spc="80" dirty="0" smtClean="0">
                <a:solidFill>
                  <a:srgbClr val="1DA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4800" spc="80" dirty="0" smtClean="0">
                <a:solidFill>
                  <a:srgbClr val="1DA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5700" b="1" dirty="0" smtClean="0">
                <a:solidFill>
                  <a:srgbClr val="1DA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CAMPUS MUNDI </a:t>
            </a:r>
            <a:r>
              <a:rPr lang="hu-HU" sz="3600" spc="80" dirty="0" smtClean="0">
                <a:solidFill>
                  <a:srgbClr val="1DA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MINDENKINEK REMEK LEHETŐSÉG</a:t>
            </a:r>
            <a:endParaRPr lang="hu-HU" sz="3600" spc="80" dirty="0">
              <a:solidFill>
                <a:srgbClr val="1DA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4" name="Kép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80119" y="2043435"/>
            <a:ext cx="2629666" cy="87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1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églalap 22"/>
          <p:cNvSpPr/>
          <p:nvPr/>
        </p:nvSpPr>
        <p:spPr>
          <a:xfrm rot="16200000">
            <a:off x="4797018" y="524685"/>
            <a:ext cx="2594311" cy="3890978"/>
          </a:xfrm>
          <a:prstGeom prst="rect">
            <a:avLst/>
          </a:prstGeom>
          <a:solidFill>
            <a:srgbClr val="2B9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9" name="Csoportba foglalás 18"/>
          <p:cNvGrpSpPr/>
          <p:nvPr/>
        </p:nvGrpSpPr>
        <p:grpSpPr>
          <a:xfrm>
            <a:off x="198435" y="3833637"/>
            <a:ext cx="3887795" cy="2713466"/>
            <a:chOff x="424497" y="3833637"/>
            <a:chExt cx="3801137" cy="2664782"/>
          </a:xfrm>
        </p:grpSpPr>
        <p:sp>
          <p:nvSpPr>
            <p:cNvPr id="30" name="Téglalap 29"/>
            <p:cNvSpPr/>
            <p:nvPr/>
          </p:nvSpPr>
          <p:spPr>
            <a:xfrm rot="16200000">
              <a:off x="992675" y="3265459"/>
              <a:ext cx="2664782" cy="3801137"/>
            </a:xfrm>
            <a:prstGeom prst="rect">
              <a:avLst/>
            </a:prstGeom>
            <a:solidFill>
              <a:srgbClr val="95C1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495547" y="3943875"/>
              <a:ext cx="3671714" cy="2508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„2 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hetente új mentort kaptam és nagyjából 3 hetente költöztem részlegről részlegre. Minden mentornak más volt a szakterülete, úgyhogy </a:t>
              </a:r>
              <a:r>
                <a:rPr lang="hu-H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árnyalt képet kaptam </a:t>
              </a:r>
              <a:r>
                <a:rPr lang="hu-H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hu-H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hu-H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tervezésről</a:t>
              </a:r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.”</a:t>
              </a:r>
            </a:p>
            <a:p>
              <a:pPr algn="ctr"/>
              <a:endParaRPr lang="hu-H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hu-HU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Sarolta, Lengyelország</a:t>
              </a:r>
            </a:p>
            <a:p>
              <a:pPr algn="ctr"/>
              <a:r>
                <a:rPr lang="hu-HU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Szakmai gyakorlat</a:t>
              </a:r>
              <a:endParaRPr lang="hu-H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Szövegdoboz 15"/>
          <p:cNvSpPr txBox="1"/>
          <p:nvPr/>
        </p:nvSpPr>
        <p:spPr>
          <a:xfrm>
            <a:off x="4146598" y="1613118"/>
            <a:ext cx="3890979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„Úgy 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érzem, hogy a 4 hónap során nagyon sokat </a:t>
            </a:r>
            <a:r>
              <a:rPr lang="hu-H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profitáltam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az egyetem </a:t>
            </a:r>
            <a:r>
              <a:rPr lang="hu-H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oktatási módszeréből</a:t>
            </a:r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algn="ctr"/>
            <a:endParaRPr lang="hu-H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Alexandra, Franciaország</a:t>
            </a:r>
          </a:p>
          <a:p>
            <a:pPr algn="ctr"/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Részképzés</a:t>
            </a:r>
            <a:endParaRPr lang="hu-H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Csoportba foglalás 21"/>
          <p:cNvGrpSpPr/>
          <p:nvPr/>
        </p:nvGrpSpPr>
        <p:grpSpPr>
          <a:xfrm>
            <a:off x="8082387" y="3833639"/>
            <a:ext cx="3897623" cy="2713466"/>
            <a:chOff x="8221720" y="3833639"/>
            <a:chExt cx="3797940" cy="2626658"/>
          </a:xfrm>
        </p:grpSpPr>
        <p:sp>
          <p:nvSpPr>
            <p:cNvPr id="45" name="Téglalap 44"/>
            <p:cNvSpPr/>
            <p:nvPr/>
          </p:nvSpPr>
          <p:spPr>
            <a:xfrm rot="16200000">
              <a:off x="8815636" y="3256273"/>
              <a:ext cx="2626658" cy="3781390"/>
            </a:xfrm>
            <a:prstGeom prst="rect">
              <a:avLst/>
            </a:prstGeom>
            <a:solidFill>
              <a:srgbClr val="E31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8221720" y="3896297"/>
              <a:ext cx="3797938" cy="2562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„… áttekintettem 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egy addig számomra nem ismert berlini levéltár anyagát, és az ott dolgozó történészekkel konzultálva </a:t>
              </a:r>
              <a:r>
                <a:rPr lang="hu-H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csiszolhattam a német nyelvtudásomon is</a:t>
              </a:r>
              <a:r>
                <a:rPr lang="hu-H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.”</a:t>
              </a:r>
            </a:p>
            <a:p>
              <a:pPr algn="ctr"/>
              <a:endParaRPr lang="hu-H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Péter, Németország</a:t>
              </a:r>
            </a:p>
            <a:p>
              <a:pPr algn="ctr"/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Rövid tanulmányút</a:t>
              </a:r>
              <a:endPara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1"/>
          <a:stretch/>
        </p:blipFill>
        <p:spPr>
          <a:xfrm>
            <a:off x="4146598" y="3833636"/>
            <a:ext cx="3890979" cy="271346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" b="13333"/>
          <a:stretch/>
        </p:blipFill>
        <p:spPr>
          <a:xfrm>
            <a:off x="200025" y="1174434"/>
            <a:ext cx="3886202" cy="259289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0" t="2961" r="1987" b="-712"/>
          <a:stretch/>
        </p:blipFill>
        <p:spPr>
          <a:xfrm>
            <a:off x="8097949" y="1171575"/>
            <a:ext cx="3874976" cy="2611913"/>
          </a:xfrm>
          <a:prstGeom prst="rect">
            <a:avLst/>
          </a:prstGeom>
        </p:spPr>
      </p:pic>
      <p:sp>
        <p:nvSpPr>
          <p:cNvPr id="17" name="Cím 1"/>
          <p:cNvSpPr txBox="1">
            <a:spLocks/>
          </p:cNvSpPr>
          <p:nvPr/>
        </p:nvSpPr>
        <p:spPr>
          <a:xfrm>
            <a:off x="234293" y="281711"/>
            <a:ext cx="12077779" cy="780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spc="80" dirty="0" smtClean="0">
                <a:solidFill>
                  <a:srgbClr val="1DA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4800" spc="80" dirty="0" smtClean="0">
                <a:solidFill>
                  <a:srgbClr val="1DA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5700" b="1" dirty="0" smtClean="0">
                <a:solidFill>
                  <a:srgbClr val="1DA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CAMPUS MUNDI </a:t>
            </a:r>
            <a:r>
              <a:rPr lang="hu-HU" sz="3600" spc="80" dirty="0" smtClean="0">
                <a:solidFill>
                  <a:srgbClr val="1DA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MINDENKINEK REMEK LEHETŐSÉG</a:t>
            </a:r>
            <a:endParaRPr lang="hu-HU" sz="3600" spc="80" dirty="0">
              <a:solidFill>
                <a:srgbClr val="1DA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Kép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28894" y="2031077"/>
            <a:ext cx="2629666" cy="872562"/>
          </a:xfrm>
          <a:prstGeom prst="rect">
            <a:avLst/>
          </a:prstGeom>
        </p:spPr>
      </p:pic>
      <p:sp>
        <p:nvSpPr>
          <p:cNvPr id="18" name="Téglalap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912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églalap 18"/>
          <p:cNvSpPr/>
          <p:nvPr/>
        </p:nvSpPr>
        <p:spPr>
          <a:xfrm>
            <a:off x="9768256" y="4172399"/>
            <a:ext cx="2288931" cy="2288931"/>
          </a:xfrm>
          <a:prstGeom prst="rect">
            <a:avLst/>
          </a:prstGeom>
          <a:solidFill>
            <a:schemeClr val="bg1"/>
          </a:solidFill>
          <a:ln w="19050">
            <a:solidFill>
              <a:srgbClr val="2B92B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Téglalap 17"/>
          <p:cNvSpPr/>
          <p:nvPr/>
        </p:nvSpPr>
        <p:spPr>
          <a:xfrm>
            <a:off x="4972782" y="4172399"/>
            <a:ext cx="2288931" cy="2288931"/>
          </a:xfrm>
          <a:prstGeom prst="rect">
            <a:avLst/>
          </a:prstGeom>
          <a:solidFill>
            <a:schemeClr val="bg1"/>
          </a:solidFill>
          <a:ln w="19050">
            <a:solidFill>
              <a:srgbClr val="F07D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304800" y="281711"/>
            <a:ext cx="9144000" cy="780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 smtClean="0">
                <a:solidFill>
                  <a:srgbClr val="1DA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CAMPUS MUNDI </a:t>
            </a:r>
            <a:r>
              <a:rPr lang="hu-HU" sz="2800" spc="80" dirty="0" smtClean="0">
                <a:solidFill>
                  <a:srgbClr val="1DA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SZÁMOKBAN</a:t>
            </a:r>
            <a:endParaRPr lang="hu-HU" sz="2800" spc="80" dirty="0">
              <a:solidFill>
                <a:srgbClr val="1DA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3" y="5892987"/>
            <a:ext cx="2629666" cy="872562"/>
          </a:xfrm>
          <a:prstGeom prst="rect">
            <a:avLst/>
          </a:prstGeom>
        </p:spPr>
      </p:pic>
      <p:sp>
        <p:nvSpPr>
          <p:cNvPr id="20" name="Téglalap 19"/>
          <p:cNvSpPr/>
          <p:nvPr/>
        </p:nvSpPr>
        <p:spPr>
          <a:xfrm>
            <a:off x="209550" y="1802028"/>
            <a:ext cx="2288931" cy="2288931"/>
          </a:xfrm>
          <a:prstGeom prst="rect">
            <a:avLst/>
          </a:prstGeom>
          <a:solidFill>
            <a:srgbClr val="1DA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Téglalap 20"/>
          <p:cNvSpPr/>
          <p:nvPr/>
        </p:nvSpPr>
        <p:spPr>
          <a:xfrm>
            <a:off x="2593731" y="1802027"/>
            <a:ext cx="2288931" cy="2288931"/>
          </a:xfrm>
          <a:prstGeom prst="rect">
            <a:avLst/>
          </a:prstGeom>
          <a:solidFill>
            <a:srgbClr val="95C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églalap 21"/>
          <p:cNvSpPr/>
          <p:nvPr/>
        </p:nvSpPr>
        <p:spPr>
          <a:xfrm>
            <a:off x="4977912" y="1802026"/>
            <a:ext cx="2288931" cy="2288931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églalap 22"/>
          <p:cNvSpPr/>
          <p:nvPr/>
        </p:nvSpPr>
        <p:spPr>
          <a:xfrm>
            <a:off x="7362093" y="1802026"/>
            <a:ext cx="2288931" cy="2288931"/>
          </a:xfrm>
          <a:prstGeom prst="rect">
            <a:avLst/>
          </a:prstGeom>
          <a:solidFill>
            <a:srgbClr val="FC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Téglalap 23"/>
          <p:cNvSpPr/>
          <p:nvPr/>
        </p:nvSpPr>
        <p:spPr>
          <a:xfrm>
            <a:off x="9746274" y="1802026"/>
            <a:ext cx="2288931" cy="2288931"/>
          </a:xfrm>
          <a:prstGeom prst="rect">
            <a:avLst/>
          </a:prstGeom>
          <a:solidFill>
            <a:srgbClr val="2B9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Tartalom helye 2"/>
          <p:cNvSpPr>
            <a:spLocks noGrp="1"/>
          </p:cNvSpPr>
          <p:nvPr>
            <p:ph idx="1"/>
          </p:nvPr>
        </p:nvSpPr>
        <p:spPr>
          <a:xfrm>
            <a:off x="209551" y="2338358"/>
            <a:ext cx="2288930" cy="14883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hu-H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-ban</a:t>
            </a:r>
            <a:r>
              <a:rPr lang="hu-H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indult </a:t>
            </a:r>
            <a:br>
              <a:rPr lang="hu-H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Campus </a:t>
            </a:r>
            <a:r>
              <a:rPr lang="hu-HU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Mundi</a:t>
            </a:r>
            <a:r>
              <a:rPr lang="hu-H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hu-H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artalom helye 2"/>
          <p:cNvSpPr txBox="1">
            <a:spLocks/>
          </p:cNvSpPr>
          <p:nvPr/>
        </p:nvSpPr>
        <p:spPr>
          <a:xfrm>
            <a:off x="2775438" y="2073968"/>
            <a:ext cx="1925515" cy="1631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azóta csaknem</a:t>
            </a:r>
            <a:r>
              <a:rPr lang="hu-H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3 000</a:t>
            </a:r>
            <a:r>
              <a:rPr lang="hu-HU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hallgató</a:t>
            </a:r>
            <a:r>
              <a:rPr lang="hu-H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pályázott</a:t>
            </a:r>
            <a:endParaRPr lang="hu-H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artalom helye 2"/>
          <p:cNvSpPr txBox="1">
            <a:spLocks/>
          </p:cNvSpPr>
          <p:nvPr/>
        </p:nvSpPr>
        <p:spPr>
          <a:xfrm>
            <a:off x="4891454" y="1883468"/>
            <a:ext cx="2470639" cy="1631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ösztöndíjtípusra</a:t>
            </a:r>
            <a:r>
              <a:rPr lang="hu-H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lehet pályázni</a:t>
            </a:r>
            <a:endParaRPr lang="hu-H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artalom helye 2"/>
          <p:cNvSpPr txBox="1">
            <a:spLocks/>
          </p:cNvSpPr>
          <p:nvPr/>
        </p:nvSpPr>
        <p:spPr>
          <a:xfrm>
            <a:off x="7275635" y="2185958"/>
            <a:ext cx="2470639" cy="168840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hu-H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ösztöndíj összege</a:t>
            </a:r>
          </a:p>
          <a:p>
            <a:pPr marL="0" indent="0" algn="ctr">
              <a:buNone/>
            </a:pPr>
            <a:r>
              <a:rPr lang="hu-HU" sz="5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200 000</a:t>
            </a:r>
            <a:r>
              <a:rPr lang="hu-HU" sz="4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u-HU" sz="5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5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5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350 000</a:t>
            </a:r>
            <a:br>
              <a:rPr lang="hu-HU" sz="5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 / hó</a:t>
            </a:r>
            <a:endParaRPr lang="hu-HU" sz="2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artalom helye 2"/>
          <p:cNvSpPr txBox="1">
            <a:spLocks/>
          </p:cNvSpPr>
          <p:nvPr/>
        </p:nvSpPr>
        <p:spPr>
          <a:xfrm>
            <a:off x="9651024" y="2571690"/>
            <a:ext cx="2479431" cy="1631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legnépszerűbb</a:t>
            </a:r>
            <a:r>
              <a:rPr lang="hu-H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országok</a:t>
            </a:r>
            <a:endParaRPr lang="hu-HU" sz="3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artalom helye 2"/>
          <p:cNvSpPr txBox="1">
            <a:spLocks/>
          </p:cNvSpPr>
          <p:nvPr/>
        </p:nvSpPr>
        <p:spPr>
          <a:xfrm>
            <a:off x="4942744" y="4491490"/>
            <a:ext cx="2297723" cy="1749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hu-HU" sz="1800" dirty="0" smtClean="0">
                <a:solidFill>
                  <a:srgbClr val="F07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Részképzés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hu-HU" sz="1800" dirty="0" smtClean="0">
                <a:solidFill>
                  <a:srgbClr val="F07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Szakmai gyakorlat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hu-HU" sz="1800" dirty="0" smtClean="0">
                <a:solidFill>
                  <a:srgbClr val="F07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Rövid tanulmányút</a:t>
            </a:r>
            <a:endParaRPr lang="hu-HU" sz="1800" dirty="0">
              <a:solidFill>
                <a:srgbClr val="F07D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artalom helye 2"/>
          <p:cNvSpPr txBox="1">
            <a:spLocks/>
          </p:cNvSpPr>
          <p:nvPr/>
        </p:nvSpPr>
        <p:spPr>
          <a:xfrm>
            <a:off x="9768256" y="4609450"/>
            <a:ext cx="2314573" cy="1631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hu-HU" sz="1800" dirty="0" smtClean="0">
                <a:solidFill>
                  <a:srgbClr val="2B92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Németország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hu-HU" sz="1800" dirty="0" smtClean="0">
                <a:solidFill>
                  <a:srgbClr val="2B92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hu-HU" sz="1800" dirty="0" smtClean="0">
                <a:solidFill>
                  <a:srgbClr val="2B92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Spanyolország</a:t>
            </a:r>
            <a:endParaRPr lang="hu-HU" sz="1800" dirty="0">
              <a:solidFill>
                <a:srgbClr val="2B92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00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Csoportba foglalás 6"/>
          <p:cNvGrpSpPr/>
          <p:nvPr/>
        </p:nvGrpSpPr>
        <p:grpSpPr>
          <a:xfrm>
            <a:off x="7038681" y="1282515"/>
            <a:ext cx="4558269" cy="5224572"/>
            <a:chOff x="7038681" y="1282515"/>
            <a:chExt cx="4558269" cy="5224572"/>
          </a:xfrm>
        </p:grpSpPr>
        <p:sp>
          <p:nvSpPr>
            <p:cNvPr id="26" name="Téglalap 25"/>
            <p:cNvSpPr/>
            <p:nvPr/>
          </p:nvSpPr>
          <p:spPr>
            <a:xfrm>
              <a:off x="7038682" y="1282515"/>
              <a:ext cx="4549580" cy="16994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2B92B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" name="Téglalap 26"/>
            <p:cNvSpPr/>
            <p:nvPr/>
          </p:nvSpPr>
          <p:spPr>
            <a:xfrm>
              <a:off x="7038681" y="3045052"/>
              <a:ext cx="4549580" cy="16994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07D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" name="Téglalap 27"/>
            <p:cNvSpPr/>
            <p:nvPr/>
          </p:nvSpPr>
          <p:spPr>
            <a:xfrm>
              <a:off x="7047370" y="4807589"/>
              <a:ext cx="4549580" cy="16994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1DA03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0" name="Téglalap 9"/>
          <p:cNvSpPr/>
          <p:nvPr/>
        </p:nvSpPr>
        <p:spPr>
          <a:xfrm rot="16200000">
            <a:off x="2561553" y="2658818"/>
            <a:ext cx="1779080" cy="5917457"/>
          </a:xfrm>
          <a:prstGeom prst="rect">
            <a:avLst/>
          </a:prstGeom>
          <a:solidFill>
            <a:srgbClr val="95C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 rot="16200000">
            <a:off x="1754729" y="20153"/>
            <a:ext cx="3392732" cy="5917455"/>
          </a:xfrm>
          <a:prstGeom prst="rect">
            <a:avLst/>
          </a:prstGeom>
          <a:solidFill>
            <a:srgbClr val="208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4" name="Csoportba foglalás 3"/>
          <p:cNvGrpSpPr/>
          <p:nvPr/>
        </p:nvGrpSpPr>
        <p:grpSpPr>
          <a:xfrm>
            <a:off x="6462475" y="1282518"/>
            <a:ext cx="514761" cy="5224569"/>
            <a:chOff x="6462475" y="1282518"/>
            <a:chExt cx="514761" cy="5224569"/>
          </a:xfrm>
        </p:grpSpPr>
        <p:sp>
          <p:nvSpPr>
            <p:cNvPr id="8" name="Téglalap 7"/>
            <p:cNvSpPr/>
            <p:nvPr/>
          </p:nvSpPr>
          <p:spPr>
            <a:xfrm>
              <a:off x="6462475" y="1282518"/>
              <a:ext cx="514761" cy="1699496"/>
            </a:xfrm>
            <a:prstGeom prst="rect">
              <a:avLst/>
            </a:prstGeom>
            <a:solidFill>
              <a:srgbClr val="2B92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Téglalap 13"/>
            <p:cNvSpPr/>
            <p:nvPr/>
          </p:nvSpPr>
          <p:spPr>
            <a:xfrm>
              <a:off x="6462475" y="3045052"/>
              <a:ext cx="514761" cy="1692501"/>
            </a:xfrm>
            <a:prstGeom prst="rect">
              <a:avLst/>
            </a:prstGeom>
            <a:solidFill>
              <a:srgbClr val="F07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" name="Téglalap 14"/>
            <p:cNvSpPr/>
            <p:nvPr/>
          </p:nvSpPr>
          <p:spPr>
            <a:xfrm>
              <a:off x="6462475" y="4809391"/>
              <a:ext cx="514761" cy="1697696"/>
            </a:xfrm>
            <a:prstGeom prst="rect">
              <a:avLst/>
            </a:prstGeom>
            <a:solidFill>
              <a:srgbClr val="1DA0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9" name="Cím 1"/>
          <p:cNvSpPr txBox="1">
            <a:spLocks/>
          </p:cNvSpPr>
          <p:nvPr/>
        </p:nvSpPr>
        <p:spPr>
          <a:xfrm>
            <a:off x="234294" y="281711"/>
            <a:ext cx="8395356" cy="780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spc="80" dirty="0" smtClean="0">
                <a:solidFill>
                  <a:srgbClr val="1DA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NINCS MÁS HÁTRA, MINT </a:t>
            </a:r>
            <a:r>
              <a:rPr lang="hu-HU" b="1" dirty="0" smtClean="0">
                <a:solidFill>
                  <a:srgbClr val="1DA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PÁLYÁZNI</a:t>
            </a:r>
            <a:endParaRPr lang="hu-HU" spc="80" dirty="0">
              <a:solidFill>
                <a:srgbClr val="1DA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5" name="Kép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509762" y="73945"/>
            <a:ext cx="2629666" cy="872562"/>
          </a:xfrm>
          <a:prstGeom prst="rect">
            <a:avLst/>
          </a:prstGeom>
        </p:spPr>
      </p:pic>
      <p:sp>
        <p:nvSpPr>
          <p:cNvPr id="16" name="Tartalom helye 2"/>
          <p:cNvSpPr>
            <a:spLocks noGrp="1"/>
          </p:cNvSpPr>
          <p:nvPr>
            <p:ph idx="1"/>
          </p:nvPr>
        </p:nvSpPr>
        <p:spPr>
          <a:xfrm>
            <a:off x="7442238" y="1706181"/>
            <a:ext cx="3759843" cy="638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200" b="1" dirty="0" smtClean="0">
                <a:solidFill>
                  <a:srgbClr val="2B92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részképzés</a:t>
            </a:r>
            <a:br>
              <a:rPr lang="hu-HU" sz="2200" b="1" dirty="0" smtClean="0">
                <a:solidFill>
                  <a:srgbClr val="2B92B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700" dirty="0" smtClean="0">
                <a:solidFill>
                  <a:srgbClr val="2B92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külföldi egyetemen:</a:t>
            </a:r>
            <a:endParaRPr lang="hu-HU" sz="1700" dirty="0">
              <a:solidFill>
                <a:srgbClr val="2B92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artalom helye 2"/>
          <p:cNvSpPr txBox="1">
            <a:spLocks/>
          </p:cNvSpPr>
          <p:nvPr/>
        </p:nvSpPr>
        <p:spPr>
          <a:xfrm>
            <a:off x="8098731" y="2265681"/>
            <a:ext cx="2329627" cy="546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2000" b="1" dirty="0" smtClean="0">
                <a:solidFill>
                  <a:srgbClr val="2B92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3-5</a:t>
            </a:r>
            <a:r>
              <a:rPr lang="hu-HU" b="1" dirty="0" smtClean="0">
                <a:solidFill>
                  <a:srgbClr val="2B92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smtClean="0">
                <a:solidFill>
                  <a:srgbClr val="2B92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hónap</a:t>
            </a:r>
            <a:endParaRPr lang="hu-HU" sz="2000" dirty="0">
              <a:solidFill>
                <a:srgbClr val="2B92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Csoportba foglalás 4"/>
          <p:cNvGrpSpPr/>
          <p:nvPr/>
        </p:nvGrpSpPr>
        <p:grpSpPr>
          <a:xfrm>
            <a:off x="7315200" y="3405677"/>
            <a:ext cx="3991707" cy="1188160"/>
            <a:chOff x="7306408" y="3405677"/>
            <a:chExt cx="3991707" cy="1188160"/>
          </a:xfrm>
        </p:grpSpPr>
        <p:sp>
          <p:nvSpPr>
            <p:cNvPr id="18" name="Tartalom helye 2"/>
            <p:cNvSpPr txBox="1">
              <a:spLocks/>
            </p:cNvSpPr>
            <p:nvPr/>
          </p:nvSpPr>
          <p:spPr>
            <a:xfrm>
              <a:off x="7306408" y="3405677"/>
              <a:ext cx="3991707" cy="64117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hu-HU" sz="2200" b="1" dirty="0" smtClean="0">
                  <a:solidFill>
                    <a:srgbClr val="F07D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szakmai gyakorlat</a:t>
              </a:r>
            </a:p>
            <a:p>
              <a:pPr marL="0" indent="0" algn="ctr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hu-HU" sz="1700" dirty="0" smtClean="0">
                  <a:solidFill>
                    <a:srgbClr val="F07D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egy külföldi cégnél:</a:t>
              </a:r>
              <a:endParaRPr lang="hu-HU" sz="1700" dirty="0">
                <a:solidFill>
                  <a:srgbClr val="F07D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artalom helye 2"/>
            <p:cNvSpPr txBox="1">
              <a:spLocks/>
            </p:cNvSpPr>
            <p:nvPr/>
          </p:nvSpPr>
          <p:spPr>
            <a:xfrm>
              <a:off x="8493433" y="4046853"/>
              <a:ext cx="1732289" cy="5469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hu-HU" sz="2000" b="1" dirty="0" smtClean="0">
                  <a:solidFill>
                    <a:srgbClr val="F07D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hónap</a:t>
              </a:r>
              <a:endParaRPr lang="hu-HU" sz="2000" dirty="0">
                <a:solidFill>
                  <a:srgbClr val="F07D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Csoportba foglalás 5"/>
          <p:cNvGrpSpPr/>
          <p:nvPr/>
        </p:nvGrpSpPr>
        <p:grpSpPr>
          <a:xfrm>
            <a:off x="7111638" y="5315390"/>
            <a:ext cx="4476623" cy="925896"/>
            <a:chOff x="7111638" y="5385726"/>
            <a:chExt cx="4459175" cy="925896"/>
          </a:xfrm>
        </p:grpSpPr>
        <p:sp>
          <p:nvSpPr>
            <p:cNvPr id="20" name="Tartalom helye 2"/>
            <p:cNvSpPr txBox="1">
              <a:spLocks/>
            </p:cNvSpPr>
            <p:nvPr/>
          </p:nvSpPr>
          <p:spPr>
            <a:xfrm>
              <a:off x="7111638" y="5385726"/>
              <a:ext cx="4459175" cy="9258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hu-HU" sz="2200" b="1" dirty="0" smtClean="0">
                  <a:solidFill>
                    <a:srgbClr val="1DA0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rövid tanulmányút</a:t>
              </a:r>
              <a:r>
                <a:rPr lang="hu-HU" sz="1700" dirty="0" smtClean="0">
                  <a:solidFill>
                    <a:srgbClr val="1DA0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hu-HU" sz="1700" dirty="0">
                <a:solidFill>
                  <a:srgbClr val="1DA0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artalom helye 2"/>
            <p:cNvSpPr txBox="1">
              <a:spLocks/>
            </p:cNvSpPr>
            <p:nvPr/>
          </p:nvSpPr>
          <p:spPr>
            <a:xfrm>
              <a:off x="8629650" y="5692979"/>
              <a:ext cx="1732289" cy="5469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hu-HU" sz="2000" b="1" dirty="0" smtClean="0">
                  <a:solidFill>
                    <a:srgbClr val="1DA0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2-30</a:t>
              </a:r>
              <a:r>
                <a:rPr lang="hu-HU" b="1" dirty="0" smtClean="0">
                  <a:solidFill>
                    <a:srgbClr val="1DA0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2000" b="1" dirty="0" smtClean="0">
                  <a:solidFill>
                    <a:srgbClr val="1DA0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nap</a:t>
              </a:r>
              <a:endParaRPr lang="hu-HU" sz="2000" dirty="0">
                <a:solidFill>
                  <a:srgbClr val="1DA0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Szövegdoboz 29"/>
          <p:cNvSpPr txBox="1"/>
          <p:nvPr/>
        </p:nvSpPr>
        <p:spPr>
          <a:xfrm>
            <a:off x="492367" y="4770817"/>
            <a:ext cx="589997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FONTOS</a:t>
            </a:r>
            <a:r>
              <a:rPr lang="hu-H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ctr">
              <a:spcAft>
                <a:spcPts val="600"/>
              </a:spcAft>
            </a:pP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Pályázni a</a:t>
            </a:r>
            <a:r>
              <a:rPr lang="hu-H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hu-H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scholarship.hu 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oldalon kell.</a:t>
            </a:r>
          </a:p>
          <a:p>
            <a:pPr algn="ctr"/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pályázás folyamatos, 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</a:t>
            </a:r>
            <a:r>
              <a:rPr lang="hu-H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határidő </a:t>
            </a:r>
            <a:br>
              <a:rPr lang="hu-H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lehet</a:t>
            </a:r>
            <a:r>
              <a:rPr lang="hu-H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intézményfüggő</a:t>
            </a:r>
            <a:r>
              <a:rPr lang="hu-H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31" name="Szövegdoboz 30"/>
          <p:cNvSpPr txBox="1"/>
          <p:nvPr/>
        </p:nvSpPr>
        <p:spPr>
          <a:xfrm>
            <a:off x="703489" y="1732874"/>
            <a:ext cx="56888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KELL HOZZÁ?</a:t>
            </a:r>
          </a:p>
          <a:p>
            <a:pPr algn="ctr"/>
            <a:endParaRPr lang="hu-HU" sz="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3600"/>
              </a:lnSpc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legalább</a:t>
            </a:r>
            <a:r>
              <a:rPr lang="hu-H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középfokú nyelvtudás</a:t>
            </a: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§"/>
            </a:pPr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aktív hallgatói </a:t>
            </a:r>
            <a:r>
              <a:rPr lang="hu-H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jogviszony </a:t>
            </a:r>
            <a:br>
              <a:rPr lang="hu-H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jelentkezés 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a megvalósítás során is</a:t>
            </a:r>
          </a:p>
          <a:p>
            <a:pPr marL="342900" indent="-342900">
              <a:lnSpc>
                <a:spcPts val="3600"/>
              </a:lnSpc>
              <a:buFont typeface="Wingdings" panose="05000000000000000000" pitchFamily="2" charset="2"/>
              <a:buChar char="§"/>
            </a:pPr>
            <a:r>
              <a:rPr lang="hu-H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lezárt félév </a:t>
            </a:r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jelenlegi képzésen</a:t>
            </a:r>
            <a:endParaRPr lang="hu-HU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38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A0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7" name="Csoportba foglalás 6"/>
          <p:cNvGrpSpPr/>
          <p:nvPr/>
        </p:nvGrpSpPr>
        <p:grpSpPr>
          <a:xfrm>
            <a:off x="6654399" y="1912040"/>
            <a:ext cx="3890979" cy="523220"/>
            <a:chOff x="6654399" y="2127565"/>
            <a:chExt cx="3890979" cy="523220"/>
          </a:xfrm>
        </p:grpSpPr>
        <p:sp>
          <p:nvSpPr>
            <p:cNvPr id="26" name="Téglalap 25"/>
            <p:cNvSpPr/>
            <p:nvPr/>
          </p:nvSpPr>
          <p:spPr>
            <a:xfrm rot="16200000">
              <a:off x="8380374" y="443685"/>
              <a:ext cx="439029" cy="3890978"/>
            </a:xfrm>
            <a:prstGeom prst="rect">
              <a:avLst/>
            </a:prstGeom>
            <a:solidFill>
              <a:srgbClr val="B7CE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" name="Szövegdoboz 27"/>
            <p:cNvSpPr txBox="1"/>
            <p:nvPr/>
          </p:nvSpPr>
          <p:spPr>
            <a:xfrm>
              <a:off x="6654399" y="2127565"/>
              <a:ext cx="38909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800" spc="80" dirty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ONLINE</a:t>
              </a:r>
            </a:p>
          </p:txBody>
        </p:sp>
      </p:grpSp>
      <p:sp>
        <p:nvSpPr>
          <p:cNvPr id="24" name="Tartalom helye 2"/>
          <p:cNvSpPr>
            <a:spLocks noGrp="1"/>
          </p:cNvSpPr>
          <p:nvPr>
            <p:ph sz="half" idx="1"/>
          </p:nvPr>
        </p:nvSpPr>
        <p:spPr>
          <a:xfrm>
            <a:off x="1553148" y="2888003"/>
            <a:ext cx="3930432" cy="1658972"/>
          </a:xfrm>
        </p:spPr>
        <p:txBody>
          <a:bodyPr/>
          <a:lstStyle/>
          <a:p>
            <a:pPr marL="0" indent="0" algn="ctr">
              <a:lnSpc>
                <a:spcPts val="3800"/>
              </a:lnSpc>
              <a:buNone/>
            </a:pPr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intézmény Campus Mundi koordinátoránál.</a:t>
            </a:r>
            <a:endParaRPr lang="hu-HU" sz="36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75000"/>
              </a:lnSpc>
              <a:buNone/>
            </a:pPr>
            <a:endParaRPr lang="hu-HU" sz="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ím 1"/>
          <p:cNvSpPr txBox="1">
            <a:spLocks/>
          </p:cNvSpPr>
          <p:nvPr/>
        </p:nvSpPr>
        <p:spPr>
          <a:xfrm>
            <a:off x="304799" y="281711"/>
            <a:ext cx="11664971" cy="780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CAMPUS MUNDI </a:t>
            </a:r>
            <a:r>
              <a:rPr lang="hu-HU" sz="2800" spc="8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INFORMÁCIÓK ELSŐ KÉZBŐL</a:t>
            </a:r>
            <a:endParaRPr lang="hu-HU" sz="2800" spc="8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Csoportba foglalás 5"/>
          <p:cNvGrpSpPr/>
          <p:nvPr/>
        </p:nvGrpSpPr>
        <p:grpSpPr>
          <a:xfrm>
            <a:off x="1608055" y="1912006"/>
            <a:ext cx="3890979" cy="523220"/>
            <a:chOff x="1293446" y="2127531"/>
            <a:chExt cx="3890979" cy="523220"/>
          </a:xfrm>
        </p:grpSpPr>
        <p:sp>
          <p:nvSpPr>
            <p:cNvPr id="25" name="Téglalap 24"/>
            <p:cNvSpPr/>
            <p:nvPr/>
          </p:nvSpPr>
          <p:spPr>
            <a:xfrm rot="16200000">
              <a:off x="3019421" y="443685"/>
              <a:ext cx="439029" cy="3890978"/>
            </a:xfrm>
            <a:prstGeom prst="rect">
              <a:avLst/>
            </a:prstGeom>
            <a:solidFill>
              <a:srgbClr val="F07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Szövegdoboz 31"/>
            <p:cNvSpPr txBox="1"/>
            <p:nvPr/>
          </p:nvSpPr>
          <p:spPr>
            <a:xfrm>
              <a:off x="1293446" y="2127531"/>
              <a:ext cx="38755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800" spc="80" dirty="0" smtClean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SZEMÉLYESEN</a:t>
              </a:r>
              <a:endParaRPr lang="hu-HU" sz="2800" spc="8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9" name="Csoportba foglalás 8"/>
          <p:cNvGrpSpPr/>
          <p:nvPr/>
        </p:nvGrpSpPr>
        <p:grpSpPr>
          <a:xfrm>
            <a:off x="6628595" y="2725363"/>
            <a:ext cx="4936483" cy="525670"/>
            <a:chOff x="6628595" y="3048001"/>
            <a:chExt cx="4936483" cy="525670"/>
          </a:xfrm>
        </p:grpSpPr>
        <p:sp>
          <p:nvSpPr>
            <p:cNvPr id="27" name="Szövegdoboz 26"/>
            <p:cNvSpPr txBox="1"/>
            <p:nvPr/>
          </p:nvSpPr>
          <p:spPr>
            <a:xfrm>
              <a:off x="7192365" y="3082753"/>
              <a:ext cx="4372713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@campusmundi.hu</a:t>
              </a:r>
              <a:endParaRPr lang="hu-H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Csoportba foglalás 7"/>
            <p:cNvGrpSpPr/>
            <p:nvPr/>
          </p:nvGrpSpPr>
          <p:grpSpPr>
            <a:xfrm>
              <a:off x="6628595" y="3048001"/>
              <a:ext cx="525670" cy="525670"/>
              <a:chOff x="6628595" y="3048001"/>
              <a:chExt cx="525670" cy="525670"/>
            </a:xfrm>
          </p:grpSpPr>
          <p:sp>
            <p:nvSpPr>
              <p:cNvPr id="2" name="Lekerekített téglalap 1"/>
              <p:cNvSpPr/>
              <p:nvPr/>
            </p:nvSpPr>
            <p:spPr>
              <a:xfrm>
                <a:off x="6628595" y="3048001"/>
                <a:ext cx="525670" cy="525670"/>
              </a:xfrm>
              <a:prstGeom prst="roundRect">
                <a:avLst/>
              </a:prstGeom>
              <a:solidFill>
                <a:srgbClr val="FCB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3" name="Kép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5626" y="3101118"/>
                <a:ext cx="410499" cy="410499"/>
              </a:xfrm>
              <a:prstGeom prst="rect">
                <a:avLst/>
              </a:prstGeom>
            </p:spPr>
          </p:pic>
        </p:grpSp>
      </p:grpSp>
      <p:sp>
        <p:nvSpPr>
          <p:cNvPr id="20" name="Szövegdoboz 19"/>
          <p:cNvSpPr txBox="1"/>
          <p:nvPr/>
        </p:nvSpPr>
        <p:spPr>
          <a:xfrm>
            <a:off x="7192366" y="3468865"/>
            <a:ext cx="47877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hu-HU" sz="21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campusmundi</a:t>
            </a:r>
            <a:endParaRPr lang="hu-HU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6680200" y="4206099"/>
            <a:ext cx="5299963" cy="457976"/>
            <a:chOff x="6680200" y="4528737"/>
            <a:chExt cx="5299963" cy="457976"/>
          </a:xfrm>
        </p:grpSpPr>
        <p:sp>
          <p:nvSpPr>
            <p:cNvPr id="23" name="Szövegdoboz 22"/>
            <p:cNvSpPr txBox="1"/>
            <p:nvPr/>
          </p:nvSpPr>
          <p:spPr>
            <a:xfrm>
              <a:off x="7209320" y="4531596"/>
              <a:ext cx="47708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1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@_</a:t>
              </a:r>
              <a:r>
                <a:rPr lang="hu-HU" sz="21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campus_mundi</a:t>
              </a:r>
              <a:endParaRPr lang="hu-HU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Lekerekített téglalap 33"/>
            <p:cNvSpPr/>
            <p:nvPr/>
          </p:nvSpPr>
          <p:spPr>
            <a:xfrm>
              <a:off x="6680200" y="4528737"/>
              <a:ext cx="437800" cy="45797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36" name="Kép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3" y="5903245"/>
            <a:ext cx="2629666" cy="872562"/>
          </a:xfrm>
          <a:prstGeom prst="rect">
            <a:avLst/>
          </a:prstGeom>
        </p:spPr>
      </p:pic>
      <p:sp>
        <p:nvSpPr>
          <p:cNvPr id="37" name="Téglalap 36"/>
          <p:cNvSpPr/>
          <p:nvPr/>
        </p:nvSpPr>
        <p:spPr>
          <a:xfrm rot="16200000" flipH="1">
            <a:off x="3530685" y="3043402"/>
            <a:ext cx="45719" cy="3890978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Téglalap 37"/>
          <p:cNvSpPr/>
          <p:nvPr/>
        </p:nvSpPr>
        <p:spPr>
          <a:xfrm rot="16200000" flipH="1">
            <a:off x="8589207" y="3034471"/>
            <a:ext cx="45719" cy="3890978"/>
          </a:xfrm>
          <a:prstGeom prst="rect">
            <a:avLst/>
          </a:prstGeom>
          <a:solidFill>
            <a:srgbClr val="B7CE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0" name="Csoportba foglalás 9"/>
          <p:cNvGrpSpPr/>
          <p:nvPr/>
        </p:nvGrpSpPr>
        <p:grpSpPr>
          <a:xfrm>
            <a:off x="6633914" y="3431980"/>
            <a:ext cx="525670" cy="525670"/>
            <a:chOff x="6633914" y="3431980"/>
            <a:chExt cx="525670" cy="525670"/>
          </a:xfrm>
        </p:grpSpPr>
        <p:sp>
          <p:nvSpPr>
            <p:cNvPr id="33" name="Lekerekített téglalap 32"/>
            <p:cNvSpPr/>
            <p:nvPr/>
          </p:nvSpPr>
          <p:spPr>
            <a:xfrm>
              <a:off x="6633914" y="3431980"/>
              <a:ext cx="525670" cy="525670"/>
            </a:xfrm>
            <a:prstGeom prst="roundRect">
              <a:avLst/>
            </a:prstGeom>
            <a:solidFill>
              <a:srgbClr val="3B57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39" name="Kép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6576" y="3480588"/>
              <a:ext cx="451424" cy="451424"/>
            </a:xfrm>
            <a:prstGeom prst="rect">
              <a:avLst/>
            </a:prstGeom>
          </p:spPr>
        </p:pic>
      </p:grpSp>
      <p:pic>
        <p:nvPicPr>
          <p:cNvPr id="35" name="Kép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962" y="4161567"/>
            <a:ext cx="526032" cy="52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62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A0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" t="1" r="1410" b="24388"/>
          <a:stretch/>
        </p:blipFill>
        <p:spPr>
          <a:xfrm>
            <a:off x="71437" y="77965"/>
            <a:ext cx="12049125" cy="6702069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9" y="5034952"/>
            <a:ext cx="5250924" cy="1742334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6010275" y="190684"/>
            <a:ext cx="6115050" cy="22467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„A Campus </a:t>
            </a:r>
            <a:r>
              <a:rPr lang="hu-HU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Mundi</a:t>
            </a:r>
            <a:r>
              <a:rPr lang="hu-H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megváltoztatja az </a:t>
            </a:r>
            <a:r>
              <a:rPr lang="hu-H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életed, </a:t>
            </a:r>
            <a:r>
              <a:rPr lang="hu-HU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kilépsz </a:t>
            </a:r>
            <a:r>
              <a:rPr lang="hu-HU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komfortzónádból </a:t>
            </a:r>
          </a:p>
          <a:p>
            <a:pPr algn="ctr"/>
            <a:r>
              <a:rPr lang="hu-HU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megengeded </a:t>
            </a:r>
            <a:r>
              <a:rPr lang="hu-HU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magadnak, hogy új emberré válj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algn="ctr"/>
            <a:endParaRPr lang="hu-HU" sz="1000" dirty="0" smtClean="0">
              <a:solidFill>
                <a:schemeClr val="bg1"/>
              </a:solidFill>
            </a:endParaRPr>
          </a:p>
          <a:p>
            <a:pPr algn="ctr"/>
            <a:r>
              <a:rPr lang="hu-HU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Szenyéri</a:t>
            </a:r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Viktória, Németország</a:t>
            </a:r>
            <a:endParaRPr lang="hu-H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Csoportba foglalás 6"/>
          <p:cNvGrpSpPr/>
          <p:nvPr/>
        </p:nvGrpSpPr>
        <p:grpSpPr>
          <a:xfrm>
            <a:off x="9067800" y="5560790"/>
            <a:ext cx="2564726" cy="1033421"/>
            <a:chOff x="9444696" y="263769"/>
            <a:chExt cx="2564726" cy="1033421"/>
          </a:xfrm>
        </p:grpSpPr>
        <p:pic>
          <p:nvPicPr>
            <p:cNvPr id="8" name="Kép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4696" y="427876"/>
              <a:ext cx="1172640" cy="703584"/>
            </a:xfrm>
            <a:prstGeom prst="rect">
              <a:avLst/>
            </a:prstGeom>
          </p:spPr>
        </p:pic>
        <p:pic>
          <p:nvPicPr>
            <p:cNvPr id="9" name="Kép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7000" y="263769"/>
              <a:ext cx="1462422" cy="10334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601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299</Words>
  <Application>Microsoft Office PowerPoint</Application>
  <PresentationFormat>Szélesvásznú</PresentationFormat>
  <Paragraphs>82</Paragraphs>
  <Slides>8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Office-téma</vt:lpstr>
      <vt:lpstr>CAMPUS MUNDIVAL  KINYÍLIK A VILÁG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CAMPUS MUNDI</dc:title>
  <dc:creator>Tóth Bianka</dc:creator>
  <cp:lastModifiedBy>Székely Ágnes</cp:lastModifiedBy>
  <cp:revision>221</cp:revision>
  <dcterms:created xsi:type="dcterms:W3CDTF">2019-08-08T08:36:38Z</dcterms:created>
  <dcterms:modified xsi:type="dcterms:W3CDTF">2019-09-21T15:16:28Z</dcterms:modified>
</cp:coreProperties>
</file>