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86" r:id="rId2"/>
    <p:sldId id="410" r:id="rId3"/>
    <p:sldId id="411" r:id="rId4"/>
    <p:sldId id="412" r:id="rId5"/>
    <p:sldId id="413" r:id="rId6"/>
    <p:sldId id="414" r:id="rId7"/>
    <p:sldId id="415" r:id="rId8"/>
    <p:sldId id="416" r:id="rId9"/>
    <p:sldId id="419" r:id="rId10"/>
    <p:sldId id="417" r:id="rId11"/>
    <p:sldId id="421" r:id="rId12"/>
    <p:sldId id="422" r:id="rId13"/>
    <p:sldId id="420" r:id="rId14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81FF"/>
    <a:srgbClr val="D5FC79"/>
    <a:srgbClr val="FF9300"/>
    <a:srgbClr val="FFFD78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55" autoAdjust="0"/>
    <p:restoredTop sz="86029" autoAdjust="0"/>
  </p:normalViewPr>
  <p:slideViewPr>
    <p:cSldViewPr>
      <p:cViewPr varScale="1">
        <p:scale>
          <a:sx n="78" d="100"/>
          <a:sy n="78" d="100"/>
        </p:scale>
        <p:origin x="106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39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8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5CF16-7926-407C-A334-B686A75DAA21}" type="datetimeFigureOut">
              <a:rPr lang="hu-HU" smtClean="0"/>
              <a:t>2020. 05. 08.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03FF7-337A-476D-A0E7-C937F7D766F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2959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AB37F-19D1-4680-B2C2-904F5B8F8EAE}" type="datetimeFigureOut">
              <a:rPr lang="hu-HU" smtClean="0"/>
              <a:t>2020. 05. 08.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608A5-F495-4B3A-B52A-FD333201A3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3369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F7EBC-73DB-6942-9D5F-4E2F698EA2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165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75756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00368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7383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4477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6386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7065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3195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4464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891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29367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608A5-F495-4B3A-B52A-FD333201A3CE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7727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43EE7-997C-4200-8F00-C08604B68938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2200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0943A-AEAC-4935-8F1F-7638C7B991E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666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54B87-AE9C-4E02-ABD1-A9708A5BE2D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17695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6C8E2-9E3F-4C8C-994D-EE3284EB7F2D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2847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DB4C6-3708-4DE7-A578-56F16137499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9078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0782D-6769-4CCD-B220-321E89422061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9711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714A3-75C7-4625-B7B5-E3B0B0CA006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896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9D077-FB4A-477D-8C45-99E0467194B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8897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8F437-B0D1-4FD8-B715-BFFF903CA95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8697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66F28-7943-4A00-B262-3C1CA430A721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37768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1BE84-58D6-4026-93A4-68781B95F74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411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u-HU" alt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u-HU" alt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3426D5-32D9-4E43-962F-C946B26B7AEC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919" y="1628800"/>
            <a:ext cx="8507288" cy="792088"/>
          </a:xfrm>
        </p:spPr>
        <p:txBody>
          <a:bodyPr/>
          <a:lstStyle/>
          <a:p>
            <a:pPr algn="l"/>
            <a:r>
              <a:rPr lang="hu-HU" smtClean="0">
                <a:solidFill>
                  <a:schemeClr val="tx1"/>
                </a:solidFill>
              </a:rPr>
              <a:t>Pénzügyi elszámolás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4365104"/>
            <a:ext cx="8654679" cy="792088"/>
          </a:xfrm>
        </p:spPr>
        <p:txBody>
          <a:bodyPr/>
          <a:lstStyle/>
          <a:p>
            <a:pPr marL="0" indent="0" algn="ctr">
              <a:buNone/>
            </a:pPr>
            <a:r>
              <a:rPr lang="hu-HU" dirty="0" smtClean="0">
                <a:latin typeface="Garamond" panose="02020404030301010803" pitchFamily="18" charset="0"/>
              </a:rPr>
              <a:t>Erasmus+ szakképzési mobilitási projektek</a:t>
            </a:r>
            <a:endParaRPr lang="hu-HU" dirty="0">
              <a:latin typeface="Garamond" panose="02020404030301010803" pitchFamily="18" charset="0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0231E2CB-98F7-D94B-8CC9-B97907EA6DF0}"/>
              </a:ext>
            </a:extLst>
          </p:cNvPr>
          <p:cNvSpPr txBox="1"/>
          <p:nvPr/>
        </p:nvSpPr>
        <p:spPr>
          <a:xfrm>
            <a:off x="5436096" y="537321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112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27168" cy="1143000"/>
          </a:xfrm>
        </p:spPr>
        <p:txBody>
          <a:bodyPr/>
          <a:lstStyle/>
          <a:p>
            <a:r>
              <a:rPr lang="hu-HU" dirty="0" smtClean="0"/>
              <a:t>Covid-19 - Vis major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smtClean="0"/>
              <a:t>Projektek több mint 10%-a érintett</a:t>
            </a:r>
          </a:p>
          <a:p>
            <a:r>
              <a:rPr lang="hu-HU" sz="2800" dirty="0" smtClean="0"/>
              <a:t>Beszámoló előtt </a:t>
            </a:r>
          </a:p>
          <a:p>
            <a:pPr lvl="1"/>
            <a:r>
              <a:rPr lang="hu-HU" sz="2400" dirty="0" smtClean="0"/>
              <a:t>Kérelem;</a:t>
            </a:r>
          </a:p>
          <a:p>
            <a:pPr lvl="1"/>
            <a:r>
              <a:rPr lang="hu-HU" sz="2400" dirty="0" smtClean="0"/>
              <a:t>Pénzügyi összesítés;</a:t>
            </a:r>
          </a:p>
          <a:p>
            <a:pPr lvl="1"/>
            <a:r>
              <a:rPr lang="hu-HU" sz="2400" dirty="0" smtClean="0"/>
              <a:t>Alátámasztó dokumentumok beküldése szükséges.</a:t>
            </a:r>
          </a:p>
          <a:p>
            <a:r>
              <a:rPr lang="hu-HU" sz="2800" dirty="0" smtClean="0"/>
              <a:t>Egyedi döntés</a:t>
            </a:r>
          </a:p>
          <a:p>
            <a:r>
              <a:rPr lang="hu-HU" sz="2800" dirty="0" smtClean="0"/>
              <a:t>Elszámolás a záróbeszámolóval</a:t>
            </a:r>
          </a:p>
          <a:p>
            <a:r>
              <a:rPr lang="hu-HU" sz="2800" dirty="0" smtClean="0"/>
              <a:t>Maximum a megítélt támogatás összegéig</a:t>
            </a:r>
          </a:p>
          <a:p>
            <a:r>
              <a:rPr lang="hu-HU" sz="2800" dirty="0" smtClean="0"/>
              <a:t>Projekt hosszabbítás lehetséges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10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83284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7088" cy="1143000"/>
          </a:xfrm>
        </p:spPr>
        <p:txBody>
          <a:bodyPr/>
          <a:lstStyle/>
          <a:p>
            <a:r>
              <a:rPr lang="hu-HU" sz="4000" dirty="0" smtClean="0"/>
              <a:t>Megkezdett mobilitás megszakadása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hu-HU" sz="2800" dirty="0" err="1" smtClean="0"/>
              <a:t>Mobility</a:t>
            </a:r>
            <a:r>
              <a:rPr lang="hu-HU" sz="2800" dirty="0" smtClean="0"/>
              <a:t> </a:t>
            </a:r>
            <a:r>
              <a:rPr lang="hu-HU" sz="2800" dirty="0" err="1" smtClean="0"/>
              <a:t>Tool</a:t>
            </a:r>
            <a:r>
              <a:rPr lang="hu-HU" sz="2800" dirty="0" smtClean="0"/>
              <a:t>+-</a:t>
            </a:r>
            <a:r>
              <a:rPr lang="hu-HU" sz="2800" dirty="0" err="1" smtClean="0"/>
              <a:t>ban</a:t>
            </a:r>
            <a:r>
              <a:rPr lang="hu-HU" sz="2800" dirty="0" smtClean="0"/>
              <a:t> a megvalósított időtartam </a:t>
            </a:r>
          </a:p>
          <a:p>
            <a:r>
              <a:rPr lang="hu-HU" sz="2800" dirty="0"/>
              <a:t>Vis major jelölőnégyzet, </a:t>
            </a:r>
            <a:r>
              <a:rPr lang="hu-HU" sz="2800" b="1" dirty="0"/>
              <a:t>indoklás (Covid-19)!</a:t>
            </a:r>
          </a:p>
          <a:p>
            <a:pPr algn="ctr"/>
            <a:endParaRPr lang="hu-HU" sz="2400" dirty="0"/>
          </a:p>
          <a:p>
            <a:pPr marL="0" indent="0">
              <a:buNone/>
            </a:pPr>
            <a:r>
              <a:rPr lang="hu-HU" sz="2400" dirty="0"/>
              <a:t>                COVID-19 </a:t>
            </a:r>
            <a:r>
              <a:rPr lang="hu-HU" sz="2400" dirty="0" err="1"/>
              <a:t>affected</a:t>
            </a:r>
            <a:r>
              <a:rPr lang="hu-HU" sz="2400" dirty="0"/>
              <a:t> mező kitöltődik</a:t>
            </a:r>
          </a:p>
          <a:p>
            <a:r>
              <a:rPr lang="hu-HU" sz="2800" dirty="0" smtClean="0"/>
              <a:t>Az </a:t>
            </a:r>
            <a:r>
              <a:rPr lang="hu-HU" sz="2800" dirty="0" smtClean="0"/>
              <a:t>addig felhasznált egységköltségek járnak</a:t>
            </a:r>
          </a:p>
          <a:p>
            <a:r>
              <a:rPr lang="hu-HU" sz="2800" dirty="0" smtClean="0"/>
              <a:t>Ha plusz kiadás keletkezik </a:t>
            </a:r>
          </a:p>
          <a:p>
            <a:pPr lvl="1"/>
            <a:r>
              <a:rPr lang="hu-HU" sz="2400" dirty="0" smtClean="0"/>
              <a:t>egységköltség sorok </a:t>
            </a:r>
            <a:r>
              <a:rPr lang="hu-HU" sz="2400" dirty="0" err="1" smtClean="0"/>
              <a:t>szerkeszthetőek</a:t>
            </a:r>
            <a:endParaRPr lang="hu-HU" sz="2400" dirty="0" smtClean="0"/>
          </a:p>
          <a:p>
            <a:pPr lvl="1"/>
            <a:r>
              <a:rPr lang="hu-HU" sz="2400" dirty="0"/>
              <a:t>t</a:t>
            </a:r>
            <a:r>
              <a:rPr lang="hu-HU" sz="2400" dirty="0" smtClean="0"/>
              <a:t>eljes valós költség feltüntetése</a:t>
            </a:r>
          </a:p>
          <a:p>
            <a:pPr lvl="1"/>
            <a:r>
              <a:rPr lang="hu-HU" sz="2400" dirty="0"/>
              <a:t>a</a:t>
            </a:r>
            <a:r>
              <a:rPr lang="hu-HU" sz="2400" dirty="0" smtClean="0"/>
              <a:t>látámasztó dokumentumok  </a:t>
            </a:r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11</a:t>
            </a:fld>
            <a:endParaRPr lang="hu-HU" altLang="hu-HU"/>
          </a:p>
        </p:txBody>
      </p:sp>
      <p:sp>
        <p:nvSpPr>
          <p:cNvPr id="5" name="Lefelé nyíl 4"/>
          <p:cNvSpPr/>
          <p:nvPr/>
        </p:nvSpPr>
        <p:spPr>
          <a:xfrm>
            <a:off x="3707904" y="2996952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3779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</p:spPr>
        <p:txBody>
          <a:bodyPr/>
          <a:lstStyle/>
          <a:p>
            <a:r>
              <a:rPr lang="hu-HU" sz="3600" dirty="0" smtClean="0"/>
              <a:t>Tervezett mobilitás lemondása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err="1" smtClean="0"/>
              <a:t>Mobility</a:t>
            </a:r>
            <a:r>
              <a:rPr lang="hu-HU" sz="2800" dirty="0" smtClean="0"/>
              <a:t> </a:t>
            </a:r>
            <a:r>
              <a:rPr lang="hu-HU" sz="2800" dirty="0" err="1" smtClean="0"/>
              <a:t>Tool</a:t>
            </a:r>
            <a:r>
              <a:rPr lang="hu-HU" sz="2800" dirty="0" smtClean="0"/>
              <a:t>+-</a:t>
            </a:r>
            <a:r>
              <a:rPr lang="hu-HU" sz="2800" dirty="0" err="1" smtClean="0"/>
              <a:t>ban</a:t>
            </a:r>
            <a:r>
              <a:rPr lang="hu-HU" sz="2800" dirty="0" smtClean="0"/>
              <a:t> egynapos mobiliás</a:t>
            </a:r>
          </a:p>
          <a:p>
            <a:pPr lvl="1"/>
            <a:r>
              <a:rPr lang="hu-HU" sz="2400" dirty="0"/>
              <a:t>t</a:t>
            </a:r>
            <a:r>
              <a:rPr lang="hu-HU" sz="2400" dirty="0" smtClean="0"/>
              <a:t>ervezett kezdő dátum = befejezés dátuma</a:t>
            </a:r>
          </a:p>
          <a:p>
            <a:r>
              <a:rPr lang="hu-HU" sz="2800" dirty="0"/>
              <a:t>Vis major jelölőnégyzet, </a:t>
            </a:r>
            <a:r>
              <a:rPr lang="hu-HU" sz="2800" b="1" dirty="0"/>
              <a:t>indoklás (Covid-19)!</a:t>
            </a:r>
          </a:p>
          <a:p>
            <a:pPr algn="ctr"/>
            <a:endParaRPr lang="hu-HU" sz="2800" dirty="0"/>
          </a:p>
          <a:p>
            <a:pPr marL="0" indent="0">
              <a:buNone/>
            </a:pPr>
            <a:r>
              <a:rPr lang="hu-HU" sz="2800" dirty="0"/>
              <a:t>                </a:t>
            </a:r>
            <a:r>
              <a:rPr lang="hu-HU" sz="2400" dirty="0"/>
              <a:t>COVID-19 </a:t>
            </a:r>
            <a:r>
              <a:rPr lang="hu-HU" sz="2400" dirty="0" err="1"/>
              <a:t>affected</a:t>
            </a:r>
            <a:r>
              <a:rPr lang="hu-HU" sz="2400" dirty="0"/>
              <a:t> mező kitöltődik</a:t>
            </a:r>
          </a:p>
          <a:p>
            <a:r>
              <a:rPr lang="hu-HU" sz="2800" dirty="0" smtClean="0"/>
              <a:t>Egységköltség </a:t>
            </a:r>
            <a:r>
              <a:rPr lang="hu-HU" sz="2800" dirty="0"/>
              <a:t>sorok </a:t>
            </a:r>
            <a:r>
              <a:rPr lang="hu-HU" sz="2800" dirty="0" err="1"/>
              <a:t>szerkeszthetőek</a:t>
            </a:r>
            <a:endParaRPr lang="hu-HU" sz="2800" dirty="0"/>
          </a:p>
          <a:p>
            <a:pPr lvl="1"/>
            <a:r>
              <a:rPr lang="hu-HU" sz="2400" dirty="0"/>
              <a:t>teljes </a:t>
            </a:r>
            <a:r>
              <a:rPr lang="hu-HU" sz="2400" dirty="0" smtClean="0"/>
              <a:t>felmerült utazási és egyéni költség </a:t>
            </a:r>
            <a:r>
              <a:rPr lang="hu-HU" sz="2400" dirty="0"/>
              <a:t>feltüntetése</a:t>
            </a:r>
          </a:p>
          <a:p>
            <a:pPr lvl="1"/>
            <a:r>
              <a:rPr lang="hu-HU" sz="2400" dirty="0"/>
              <a:t>alátámasztó dokumentumok </a:t>
            </a:r>
            <a:endParaRPr lang="hu-HU" sz="2400" dirty="0" smtClean="0"/>
          </a:p>
          <a:p>
            <a:r>
              <a:rPr lang="hu-HU" sz="2800" dirty="0" smtClean="0"/>
              <a:t>Szervezési költség elszámolható </a:t>
            </a:r>
            <a:endParaRPr lang="hu-HU" sz="2800" dirty="0"/>
          </a:p>
          <a:p>
            <a:endParaRPr lang="hu-HU" dirty="0"/>
          </a:p>
          <a:p>
            <a:pPr lvl="1"/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12</a:t>
            </a:fld>
            <a:endParaRPr lang="hu-HU" altLang="hu-HU"/>
          </a:p>
        </p:txBody>
      </p:sp>
      <p:sp>
        <p:nvSpPr>
          <p:cNvPr id="5" name="Lefelé nyíl 4"/>
          <p:cNvSpPr/>
          <p:nvPr/>
        </p:nvSpPr>
        <p:spPr>
          <a:xfrm>
            <a:off x="3846748" y="3068960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6004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7088" cy="1143000"/>
          </a:xfrm>
        </p:spPr>
        <p:txBody>
          <a:bodyPr/>
          <a:lstStyle/>
          <a:p>
            <a:r>
              <a:rPr lang="hu-HU" dirty="0" smtClean="0"/>
              <a:t>Köszönöm a figyelmet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dirty="0" smtClean="0"/>
              <a:t>Pénzügyi elszámolás kapcsolattartó:</a:t>
            </a:r>
          </a:p>
          <a:p>
            <a:pPr marL="0" indent="0" algn="ctr">
              <a:buNone/>
            </a:pPr>
            <a:r>
              <a:rPr lang="hu-HU" dirty="0" smtClean="0"/>
              <a:t>Budayné Szentes Dorottya</a:t>
            </a:r>
          </a:p>
          <a:p>
            <a:pPr marL="0" indent="0" algn="ctr">
              <a:buNone/>
            </a:pPr>
            <a:r>
              <a:rPr lang="hu-HU" dirty="0" smtClean="0"/>
              <a:t>dorottya.szentes@tpf.hu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13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9035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Utazási támogatás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Megőrzendő dokumentumok:</a:t>
            </a:r>
          </a:p>
          <a:p>
            <a:r>
              <a:rPr lang="hu-HU" dirty="0" smtClean="0"/>
              <a:t>Az utazás megvalósulását alátámasztandó (a fogadóintézmény által kiállított) részvételi igazolás</a:t>
            </a:r>
          </a:p>
          <a:p>
            <a:r>
              <a:rPr lang="hu-HU" dirty="0" smtClean="0"/>
              <a:t>Kivételes eset:</a:t>
            </a:r>
          </a:p>
          <a:p>
            <a:pPr lvl="1"/>
            <a:r>
              <a:rPr lang="hu-HU" dirty="0" smtClean="0"/>
              <a:t>Távolsági sáv változása esetén indoklás és utazási bizonylatok bemutatása szükséges a felmerülő költségek elszámolásához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2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7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Egyéni támogatás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Megőrzendő dokumentumok:</a:t>
            </a:r>
          </a:p>
          <a:p>
            <a:pPr lvl="1"/>
            <a:r>
              <a:rPr lang="hu-HU" dirty="0" smtClean="0"/>
              <a:t>A fogadó intézmény által kiállított részvételi igazolás</a:t>
            </a:r>
            <a:endParaRPr lang="hu-HU" dirty="0"/>
          </a:p>
          <a:p>
            <a:pPr lvl="1"/>
            <a:r>
              <a:rPr lang="hu-HU" dirty="0" smtClean="0"/>
              <a:t>Ösztöndíj szerződések</a:t>
            </a:r>
          </a:p>
          <a:p>
            <a:pPr lvl="1"/>
            <a:r>
              <a:rPr lang="hu-HU" dirty="0" smtClean="0"/>
              <a:t>Három oldalú szerződések </a:t>
            </a:r>
            <a:r>
              <a:rPr lang="hu-HU" dirty="0"/>
              <a:t>ahol </a:t>
            </a:r>
            <a:r>
              <a:rPr lang="hu-HU" dirty="0" smtClean="0"/>
              <a:t>releváns</a:t>
            </a:r>
          </a:p>
          <a:p>
            <a:r>
              <a:rPr lang="hu-HU" dirty="0" smtClean="0"/>
              <a:t>Utazási </a:t>
            </a:r>
            <a:r>
              <a:rPr lang="hu-HU" dirty="0"/>
              <a:t>napok elszámolása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3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8048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Szervezési költség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Megőrzendő dokumentumok:</a:t>
            </a:r>
          </a:p>
          <a:p>
            <a:r>
              <a:rPr lang="hu-HU" sz="2800" dirty="0"/>
              <a:t>A fogadó intézmény által kiállított részvételi igazolás</a:t>
            </a:r>
          </a:p>
          <a:p>
            <a:pPr marL="0" indent="0">
              <a:buNone/>
            </a:pPr>
            <a:r>
              <a:rPr lang="hu-HU" dirty="0" smtClean="0"/>
              <a:t>Kísérő tanárok és </a:t>
            </a:r>
            <a:r>
              <a:rPr lang="hu-HU" dirty="0" err="1" smtClean="0"/>
              <a:t>ErasmusPro</a:t>
            </a:r>
            <a:r>
              <a:rPr lang="hu-HU" dirty="0" smtClean="0"/>
              <a:t> előkészítő látogatás esetén nem jár szervezési költség</a:t>
            </a:r>
          </a:p>
          <a:p>
            <a:pPr marL="0" indent="0">
              <a:buNone/>
            </a:pPr>
            <a:r>
              <a:rPr lang="hu-HU" sz="2800" dirty="0" smtClean="0"/>
              <a:t>Elszámolhatóság: minden olyan tevékenységre, amely a projekt megvalósításával szorosan összefügg</a:t>
            </a:r>
          </a:p>
          <a:p>
            <a:pPr marL="0" indent="0">
              <a:buNone/>
            </a:pPr>
            <a:r>
              <a:rPr lang="hu-HU" dirty="0" smtClean="0"/>
              <a:t>Kitöltendő mező a költségvetési fülön!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4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9965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Nyelvi felkészítés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hu-HU" sz="2800" dirty="0" smtClean="0"/>
              <a:t>Csak szakképzési tanulók esetén számolható el a 19. naptól 12 hónapig terjedő mobilitások esetén.</a:t>
            </a:r>
          </a:p>
          <a:p>
            <a:r>
              <a:rPr lang="hu-HU" sz="2800" dirty="0" smtClean="0"/>
              <a:t>Kis nyelvek esetében volt igényelhető</a:t>
            </a:r>
          </a:p>
          <a:p>
            <a:r>
              <a:rPr lang="hu-HU" sz="2800" dirty="0" smtClean="0"/>
              <a:t>Megőrzendő dokumentumok</a:t>
            </a:r>
          </a:p>
          <a:p>
            <a:pPr lvl="1"/>
            <a:r>
              <a:rPr lang="hu-HU" sz="2400" dirty="0" smtClean="0"/>
              <a:t>A nyelvi felkészítés igazolása</a:t>
            </a:r>
          </a:p>
          <a:p>
            <a:pPr lvl="2"/>
            <a:r>
              <a:rPr lang="hu-HU" sz="2000" dirty="0" smtClean="0"/>
              <a:t>Résztvevő neve</a:t>
            </a:r>
          </a:p>
          <a:p>
            <a:pPr lvl="2"/>
            <a:r>
              <a:rPr lang="hu-HU" sz="2000" dirty="0" smtClean="0"/>
              <a:t>Milyen nyelvből volt felkészítés</a:t>
            </a:r>
          </a:p>
          <a:p>
            <a:pPr lvl="1"/>
            <a:r>
              <a:rPr lang="hu-HU" sz="2400" dirty="0" smtClean="0"/>
              <a:t>Vagy az intézmény nevére kiállított számla nyelvoktatási anyagokról</a:t>
            </a:r>
          </a:p>
          <a:p>
            <a:pPr lvl="1"/>
            <a:r>
              <a:rPr lang="hu-HU" sz="2400" dirty="0" smtClean="0"/>
              <a:t>Vagy jelenléti ív, amennyiben a küldő intézmény végezte a nyelvi felkészítést </a:t>
            </a:r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5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5695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Speciális igény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Tényleges költségeken alapuló költségtétel</a:t>
            </a:r>
          </a:p>
          <a:p>
            <a:r>
              <a:rPr lang="hu-HU" dirty="0" smtClean="0"/>
              <a:t>A pályázatban már igényelni kellett</a:t>
            </a:r>
          </a:p>
          <a:p>
            <a:r>
              <a:rPr lang="hu-HU" dirty="0" err="1" smtClean="0"/>
              <a:t>Mobility</a:t>
            </a:r>
            <a:r>
              <a:rPr lang="hu-HU" dirty="0" smtClean="0"/>
              <a:t> </a:t>
            </a:r>
            <a:r>
              <a:rPr lang="hu-HU" dirty="0" err="1" smtClean="0"/>
              <a:t>Tool</a:t>
            </a:r>
            <a:r>
              <a:rPr lang="hu-HU" dirty="0" smtClean="0"/>
              <a:t>+-</a:t>
            </a:r>
            <a:r>
              <a:rPr lang="hu-HU" dirty="0" err="1" smtClean="0"/>
              <a:t>ban</a:t>
            </a:r>
            <a:r>
              <a:rPr lang="hu-HU" dirty="0" smtClean="0"/>
              <a:t> megnevezni a költségeket és azok típusát </a:t>
            </a:r>
          </a:p>
          <a:p>
            <a:endParaRPr lang="hu-HU" dirty="0" smtClean="0"/>
          </a:p>
          <a:p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6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029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Rendkívüli költségek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Tényleges költségeken alapuló támogatás, mely igényt a pályázatban már előre kellett jelezni</a:t>
            </a:r>
          </a:p>
          <a:p>
            <a:pPr lvl="1"/>
            <a:r>
              <a:rPr lang="hu-HU" dirty="0" smtClean="0"/>
              <a:t>Hátrányos helyzetű tanulók</a:t>
            </a:r>
          </a:p>
          <a:p>
            <a:pPr lvl="1"/>
            <a:r>
              <a:rPr lang="hu-HU" dirty="0" smtClean="0"/>
              <a:t>Magas utazási költség</a:t>
            </a:r>
          </a:p>
          <a:p>
            <a:r>
              <a:rPr lang="hu-HU" dirty="0" smtClean="0"/>
              <a:t>A záróbeszámolóval egyidejűleg meg kell küldeni az igazoló számlákat!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7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35185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Átcsoportosítás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Szervezési költség nem növelhető</a:t>
            </a:r>
          </a:p>
          <a:p>
            <a:pPr>
              <a:defRPr/>
            </a:pPr>
            <a:r>
              <a:rPr lang="hu-HU" altLang="hu-HU" sz="2400" dirty="0" err="1"/>
              <a:t>ErasmusPro</a:t>
            </a:r>
            <a:r>
              <a:rPr lang="hu-HU" altLang="hu-HU" sz="2400" dirty="0"/>
              <a:t> tevékenységekre szánt forrás </a:t>
            </a:r>
            <a:r>
              <a:rPr lang="hu-HU" altLang="hu-HU" sz="2400" dirty="0" smtClean="0"/>
              <a:t>legfeljebb </a:t>
            </a:r>
            <a:r>
              <a:rPr lang="hu-HU" altLang="hu-HU" sz="2400" dirty="0"/>
              <a:t>20%-át </a:t>
            </a:r>
            <a:r>
              <a:rPr lang="hu-HU" altLang="hu-HU" sz="2400" dirty="0" smtClean="0"/>
              <a:t>lehet </a:t>
            </a:r>
            <a:r>
              <a:rPr lang="hu-HU" altLang="hu-HU" sz="2400" dirty="0"/>
              <a:t>átcsoportosítani bármely egyéb tevékenységre;</a:t>
            </a:r>
          </a:p>
          <a:p>
            <a:pPr>
              <a:defRPr/>
            </a:pPr>
            <a:r>
              <a:rPr lang="hu-HU" altLang="hu-HU" sz="2400" dirty="0" err="1"/>
              <a:t>ErasmusPro</a:t>
            </a:r>
            <a:r>
              <a:rPr lang="hu-HU" altLang="hu-HU" sz="2400" dirty="0"/>
              <a:t> előkészítő látogatásra szánt forrás </a:t>
            </a:r>
            <a:r>
              <a:rPr lang="hu-HU" altLang="hu-HU" sz="2400" dirty="0" smtClean="0"/>
              <a:t>maximum </a:t>
            </a:r>
            <a:r>
              <a:rPr lang="hu-HU" altLang="hu-HU" sz="2400" dirty="0"/>
              <a:t>20%-</a:t>
            </a:r>
            <a:r>
              <a:rPr lang="hu-HU" altLang="hu-HU" sz="2400" dirty="0" err="1"/>
              <a:t>kal</a:t>
            </a:r>
            <a:r>
              <a:rPr lang="hu-HU" altLang="hu-HU" sz="2400" dirty="0"/>
              <a:t> növelhető;</a:t>
            </a:r>
          </a:p>
          <a:p>
            <a:pPr>
              <a:defRPr/>
            </a:pPr>
            <a:r>
              <a:rPr lang="hu-HU" altLang="hu-HU" sz="2400" dirty="0"/>
              <a:t>A munkatársak mobilitásának utazási és egyéni támogatására szánt </a:t>
            </a:r>
            <a:r>
              <a:rPr lang="hu-HU" altLang="hu-HU" sz="2400" dirty="0" smtClean="0"/>
              <a:t>támogatás </a:t>
            </a:r>
            <a:r>
              <a:rPr lang="hu-HU" altLang="hu-HU" sz="2400" dirty="0"/>
              <a:t>maximum 20%-</a:t>
            </a:r>
            <a:r>
              <a:rPr lang="hu-HU" altLang="hu-HU" sz="2400" dirty="0" err="1"/>
              <a:t>kal</a:t>
            </a:r>
            <a:r>
              <a:rPr lang="hu-HU" altLang="hu-HU" sz="2400" dirty="0"/>
              <a:t> növelhető;</a:t>
            </a:r>
          </a:p>
          <a:p>
            <a:pPr>
              <a:defRPr/>
            </a:pPr>
            <a:r>
              <a:rPr lang="hu-HU" altLang="hu-HU" sz="2400" dirty="0"/>
              <a:t>A speciális igényű résztvevőknek szánt támogatás, valamint a hátrányos helyzetű tanulóknak szánt rendkívüli támogatás nem csoportosítható </a:t>
            </a:r>
            <a:r>
              <a:rPr lang="hu-HU" altLang="hu-HU" sz="2400" dirty="0" smtClean="0"/>
              <a:t>át.</a:t>
            </a:r>
            <a:endParaRPr lang="hu-HU" altLang="hu-HU" sz="2400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8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038198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Tételes ellenőrzés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projektek bizonyos százalékánál</a:t>
            </a:r>
          </a:p>
          <a:p>
            <a:r>
              <a:rPr lang="hu-HU" dirty="0" smtClean="0"/>
              <a:t>Előzetes értesítés alapján</a:t>
            </a:r>
          </a:p>
          <a:p>
            <a:r>
              <a:rPr lang="hu-HU" dirty="0" smtClean="0"/>
              <a:t>Alátámasztó dokumentumok elektronikus feltöltése</a:t>
            </a:r>
          </a:p>
          <a:p>
            <a:r>
              <a:rPr lang="hu-HU" dirty="0" smtClean="0"/>
              <a:t>Szabályos felhasználás vizsgálata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C8E2-9E3F-4C8C-994D-EE3284EB7F2D}" type="slidenum">
              <a:rPr lang="hu-HU" altLang="hu-HU" smtClean="0"/>
              <a:pPr/>
              <a:t>9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99668553"/>
      </p:ext>
    </p:extLst>
  </p:cSld>
  <p:clrMapOvr>
    <a:masterClrMapping/>
  </p:clrMapOvr>
</p:sld>
</file>

<file path=ppt/theme/theme1.xml><?xml version="1.0" encoding="utf-8"?>
<a:theme xmlns:a="http://schemas.openxmlformats.org/drawingml/2006/main" name="TKA_erasmusplusz_magyar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TKA_erasmusplusz_magyar</Template>
  <TotalTime>4073</TotalTime>
  <Words>446</Words>
  <Application>Microsoft Office PowerPoint</Application>
  <PresentationFormat>Diavetítés a képernyőre (4:3 oldalarány)</PresentationFormat>
  <Paragraphs>109</Paragraphs>
  <Slides>13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7" baseType="lpstr">
      <vt:lpstr>Arial</vt:lpstr>
      <vt:lpstr>Calibri</vt:lpstr>
      <vt:lpstr>Garamond</vt:lpstr>
      <vt:lpstr>TKA_erasmusplusz_magyar</vt:lpstr>
      <vt:lpstr>Pénzügyi elszámolás</vt:lpstr>
      <vt:lpstr>Utazási támogatás</vt:lpstr>
      <vt:lpstr>Egyéni támogatás</vt:lpstr>
      <vt:lpstr>Szervezési költség</vt:lpstr>
      <vt:lpstr>Nyelvi felkészítés</vt:lpstr>
      <vt:lpstr>Speciális igény</vt:lpstr>
      <vt:lpstr>Rendkívüli költségek</vt:lpstr>
      <vt:lpstr>Átcsoportosítás</vt:lpstr>
      <vt:lpstr>Tételes ellenőrzés</vt:lpstr>
      <vt:lpstr>Covid-19 - Vis major</vt:lpstr>
      <vt:lpstr>Megkezdett mobilitás megszakadása</vt:lpstr>
      <vt:lpstr>Tervezett mobilitás lemondása</vt:lpstr>
      <vt:lpstr>Köszönöm a figyelmet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Erasmus+   Stratégiai Partnerségek Felsőoktatás</dc:title>
  <dc:creator>Széll Adrienn</dc:creator>
  <cp:lastModifiedBy>dummy</cp:lastModifiedBy>
  <cp:revision>439</cp:revision>
  <cp:lastPrinted>2018-04-16T07:43:57Z</cp:lastPrinted>
  <dcterms:created xsi:type="dcterms:W3CDTF">2015-11-19T07:50:44Z</dcterms:created>
  <dcterms:modified xsi:type="dcterms:W3CDTF">2020-05-08T10:54:32Z</dcterms:modified>
</cp:coreProperties>
</file>