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C0B81-955F-4727-B3C3-7F578B35FCA7}" type="datetimeFigureOut">
              <a:rPr lang="hu-HU" smtClean="0"/>
              <a:t>2019. 05. 08.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387EB-F600-49BC-9C5B-2CDA6AB4708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64633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C0B81-955F-4727-B3C3-7F578B35FCA7}" type="datetimeFigureOut">
              <a:rPr lang="hu-HU" smtClean="0"/>
              <a:t>2019. 05. 08.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387EB-F600-49BC-9C5B-2CDA6AB4708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84519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C0B81-955F-4727-B3C3-7F578B35FCA7}" type="datetimeFigureOut">
              <a:rPr lang="hu-HU" smtClean="0"/>
              <a:t>2019. 05. 08.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387EB-F600-49BC-9C5B-2CDA6AB4708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70311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C0B81-955F-4727-B3C3-7F578B35FCA7}" type="datetimeFigureOut">
              <a:rPr lang="hu-HU" smtClean="0"/>
              <a:t>2019. 05. 08.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387EB-F600-49BC-9C5B-2CDA6AB4708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49994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C0B81-955F-4727-B3C3-7F578B35FCA7}" type="datetimeFigureOut">
              <a:rPr lang="hu-HU" smtClean="0"/>
              <a:t>2019. 05. 08.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387EB-F600-49BC-9C5B-2CDA6AB4708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73240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C0B81-955F-4727-B3C3-7F578B35FCA7}" type="datetimeFigureOut">
              <a:rPr lang="hu-HU" smtClean="0"/>
              <a:t>2019. 05. 08.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387EB-F600-49BC-9C5B-2CDA6AB4708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58736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C0B81-955F-4727-B3C3-7F578B35FCA7}" type="datetimeFigureOut">
              <a:rPr lang="hu-HU" smtClean="0"/>
              <a:t>2019. 05. 08.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387EB-F600-49BC-9C5B-2CDA6AB4708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46317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C0B81-955F-4727-B3C3-7F578B35FCA7}" type="datetimeFigureOut">
              <a:rPr lang="hu-HU" smtClean="0"/>
              <a:t>2019. 05. 08.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387EB-F600-49BC-9C5B-2CDA6AB4708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20495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C0B81-955F-4727-B3C3-7F578B35FCA7}" type="datetimeFigureOut">
              <a:rPr lang="hu-HU" smtClean="0"/>
              <a:t>2019. 05. 08.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387EB-F600-49BC-9C5B-2CDA6AB4708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85825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C0B81-955F-4727-B3C3-7F578B35FCA7}" type="datetimeFigureOut">
              <a:rPr lang="hu-HU" smtClean="0"/>
              <a:t>2019. 05. 08.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387EB-F600-49BC-9C5B-2CDA6AB4708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62213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C0B81-955F-4727-B3C3-7F578B35FCA7}" type="datetimeFigureOut">
              <a:rPr lang="hu-HU" smtClean="0"/>
              <a:t>2019. 05. 08.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387EB-F600-49BC-9C5B-2CDA6AB4708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45476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5000">
              <a:schemeClr val="accent1">
                <a:lumMod val="75000"/>
              </a:schemeClr>
            </a:gs>
            <a:gs pos="43000">
              <a:schemeClr val="accent1">
                <a:lumMod val="45000"/>
                <a:lumOff val="55000"/>
              </a:schemeClr>
            </a:gs>
            <a:gs pos="69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C0B81-955F-4727-B3C3-7F578B35FCA7}" type="datetimeFigureOut">
              <a:rPr lang="hu-HU" smtClean="0"/>
              <a:t>2019. 05. 08.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387EB-F600-49BC-9C5B-2CDA6AB4708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0967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5552757"/>
          </a:xfrm>
        </p:spPr>
        <p:txBody>
          <a:bodyPr>
            <a:normAutofit fontScale="90000"/>
          </a:bodyPr>
          <a:lstStyle/>
          <a:p>
            <a:r>
              <a:rPr lang="hu-HU" b="1" dirty="0"/>
              <a:t>Szakképzési mobilitás projektek</a:t>
            </a:r>
            <a:r>
              <a:rPr lang="hu-HU" dirty="0"/>
              <a:t/>
            </a:r>
            <a:br>
              <a:rPr lang="hu-HU" dirty="0"/>
            </a:br>
            <a:r>
              <a:rPr lang="hu-HU" b="1" dirty="0"/>
              <a:t>Beszámolást segítő rendezvény </a:t>
            </a:r>
            <a:r>
              <a:rPr lang="hu-HU" dirty="0"/>
              <a:t/>
            </a:r>
            <a:br>
              <a:rPr lang="hu-HU" dirty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b="1" dirty="0" smtClean="0"/>
              <a:t>Kvíz </a:t>
            </a:r>
            <a:r>
              <a:rPr lang="hu-HU" dirty="0"/>
              <a:t/>
            </a:r>
            <a:br>
              <a:rPr lang="hu-HU" dirty="0"/>
            </a:br>
            <a:r>
              <a:rPr lang="hu-HU" b="1" dirty="0"/>
              <a:t> </a:t>
            </a:r>
            <a:r>
              <a:rPr lang="hu-HU" dirty="0"/>
              <a:t/>
            </a:r>
            <a:br>
              <a:rPr lang="hu-HU" dirty="0"/>
            </a:b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8182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1087501"/>
            <a:ext cx="10515600" cy="1325563"/>
          </a:xfrm>
        </p:spPr>
        <p:txBody>
          <a:bodyPr/>
          <a:lstStyle/>
          <a:p>
            <a:pPr marL="742950" indent="-742950">
              <a:buFont typeface="+mj-lt"/>
              <a:buAutoNum type="arabicPeriod" startAt="9"/>
            </a:pPr>
            <a:r>
              <a:rPr lang="hu-HU" b="1" dirty="0"/>
              <a:t>Minimum hány napos lehet a tanulói mobilitás?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2895473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hu-HU" dirty="0" smtClean="0"/>
              <a:t>minimum 1 hét</a:t>
            </a:r>
          </a:p>
          <a:p>
            <a:pPr marL="514350" indent="-514350">
              <a:buFont typeface="+mj-lt"/>
              <a:buAutoNum type="alphaLcParenR"/>
            </a:pPr>
            <a:r>
              <a:rPr lang="hu-HU" dirty="0" smtClean="0"/>
              <a:t>minimum 5 nap</a:t>
            </a:r>
          </a:p>
          <a:p>
            <a:pPr marL="514350" indent="-514350">
              <a:buFont typeface="+mj-lt"/>
              <a:buAutoNum type="alphaLcParenR"/>
            </a:pPr>
            <a:r>
              <a:rPr lang="hu-HU" b="1" u="sng" dirty="0" smtClean="0"/>
              <a:t>minimum 2 hét</a:t>
            </a:r>
            <a:endParaRPr lang="hu-HU" b="1" u="sng" dirty="0"/>
          </a:p>
        </p:txBody>
      </p:sp>
    </p:spTree>
    <p:extLst>
      <p:ext uri="{BB962C8B-B14F-4D97-AF65-F5344CB8AC3E}">
        <p14:creationId xmlns:p14="http://schemas.microsoft.com/office/powerpoint/2010/main" val="151113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1162843"/>
            <a:ext cx="10515600" cy="1325563"/>
          </a:xfrm>
        </p:spPr>
        <p:txBody>
          <a:bodyPr>
            <a:normAutofit fontScale="90000"/>
          </a:bodyPr>
          <a:lstStyle/>
          <a:p>
            <a:pPr marL="742950" indent="-742950">
              <a:buFont typeface="+mj-lt"/>
              <a:buAutoNum type="arabicPeriod" startAt="10"/>
            </a:pPr>
            <a:r>
              <a:rPr lang="hu-HU" b="1" dirty="0"/>
              <a:t>A diákokat kísérő tanárok mehetnek váltásban?</a:t>
            </a:r>
            <a:br>
              <a:rPr lang="hu-HU" b="1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2886329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hu-HU" b="1" u="sng" dirty="0"/>
              <a:t>i</a:t>
            </a:r>
            <a:r>
              <a:rPr lang="hu-HU" b="1" u="sng" dirty="0" smtClean="0"/>
              <a:t>gen</a:t>
            </a:r>
          </a:p>
          <a:p>
            <a:pPr marL="514350" indent="-514350">
              <a:buFont typeface="+mj-lt"/>
              <a:buAutoNum type="alphaLcParenR"/>
            </a:pPr>
            <a:r>
              <a:rPr lang="hu-HU" dirty="0"/>
              <a:t>n</a:t>
            </a:r>
            <a:r>
              <a:rPr lang="hu-HU" dirty="0" smtClean="0"/>
              <a:t>em</a:t>
            </a:r>
          </a:p>
          <a:p>
            <a:pPr marL="514350" indent="-514350">
              <a:buFont typeface="+mj-lt"/>
              <a:buAutoNum type="alphaLcParenR"/>
            </a:pPr>
            <a:r>
              <a:rPr lang="hu-HU" dirty="0" smtClean="0"/>
              <a:t>megfelelő indoklás ellenében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72750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1162843"/>
            <a:ext cx="10515600" cy="1325563"/>
          </a:xfrm>
        </p:spPr>
        <p:txBody>
          <a:bodyPr/>
          <a:lstStyle/>
          <a:p>
            <a:pPr marL="742950" indent="-742950">
              <a:buFont typeface="+mj-lt"/>
              <a:buAutoNum type="arabicPeriod" startAt="11"/>
            </a:pPr>
            <a:r>
              <a:rPr lang="hu-HU" b="1" dirty="0"/>
              <a:t>Mi NEM számít VIS majornak? </a:t>
            </a:r>
            <a:br>
              <a:rPr lang="hu-HU" b="1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2895473"/>
            <a:ext cx="10515600" cy="4351338"/>
          </a:xfrm>
        </p:spPr>
        <p:txBody>
          <a:bodyPr/>
          <a:lstStyle/>
          <a:p>
            <a:r>
              <a:rPr lang="hu-HU" dirty="0"/>
              <a:t>b</a:t>
            </a:r>
            <a:r>
              <a:rPr lang="hu-HU" dirty="0" smtClean="0"/>
              <a:t>etegség</a:t>
            </a:r>
          </a:p>
          <a:p>
            <a:r>
              <a:rPr lang="hu-HU" dirty="0"/>
              <a:t>t</a:t>
            </a:r>
            <a:r>
              <a:rPr lang="hu-HU" dirty="0" smtClean="0"/>
              <a:t>errorfenyegetettség</a:t>
            </a:r>
          </a:p>
          <a:p>
            <a:r>
              <a:rPr lang="hu-HU" b="1" u="sng" dirty="0" smtClean="0"/>
              <a:t>a tanuló meggondolta magát, és nem utazik ki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14902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1105789"/>
            <a:ext cx="10515600" cy="1325563"/>
          </a:xfrm>
        </p:spPr>
        <p:txBody>
          <a:bodyPr>
            <a:normAutofit fontScale="90000"/>
          </a:bodyPr>
          <a:lstStyle/>
          <a:p>
            <a:pPr marL="742950" indent="-742950">
              <a:buFont typeface="+mj-lt"/>
              <a:buAutoNum type="arabicPeriod" startAt="12"/>
            </a:pPr>
            <a:r>
              <a:rPr lang="hu-HU" b="1" dirty="0"/>
              <a:t>Tételes bekérés esetén az utazási és megélhetési költségre milyen dokumentumok benyújtását kérjük? (több válasz is lehetséges)</a:t>
            </a:r>
            <a:br>
              <a:rPr lang="hu-HU" b="1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2895473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hu-HU" b="1" u="sng" dirty="0" smtClean="0"/>
              <a:t>ösztöndíj szerződés</a:t>
            </a:r>
          </a:p>
          <a:p>
            <a:pPr marL="514350" indent="-514350">
              <a:buFont typeface="+mj-lt"/>
              <a:buAutoNum type="alphaLcParenR"/>
            </a:pPr>
            <a:r>
              <a:rPr lang="hu-HU" b="1" u="sng" dirty="0" smtClean="0"/>
              <a:t>részvételi igazolás</a:t>
            </a:r>
          </a:p>
          <a:p>
            <a:pPr marL="514350" indent="-514350">
              <a:buFont typeface="+mj-lt"/>
              <a:buAutoNum type="alphaLcParenR"/>
            </a:pPr>
            <a:r>
              <a:rPr lang="hu-HU" dirty="0" smtClean="0"/>
              <a:t>utazási és megélhetési számlák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26950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02208" y="1078357"/>
            <a:ext cx="10515600" cy="1325563"/>
          </a:xfrm>
        </p:spPr>
        <p:txBody>
          <a:bodyPr/>
          <a:lstStyle/>
          <a:p>
            <a:pPr marL="742950" indent="-742950">
              <a:buFont typeface="+mj-lt"/>
              <a:buAutoNum type="arabicPeriod" startAt="13"/>
            </a:pPr>
            <a:r>
              <a:rPr lang="hu-HU" b="1" dirty="0"/>
              <a:t>A rendkívüli költséghez kapcsolódó számlákat mikor kell benyújtani?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01624" y="2886329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hu-HU" dirty="0" smtClean="0"/>
              <a:t>csak tételes bekérés esetén</a:t>
            </a:r>
          </a:p>
          <a:p>
            <a:pPr marL="514350" indent="-514350">
              <a:buFont typeface="+mj-lt"/>
              <a:buAutoNum type="alphaLcParenR"/>
            </a:pPr>
            <a:r>
              <a:rPr lang="hu-HU" b="1" u="sng" dirty="0" smtClean="0"/>
              <a:t>a beszámolóval együtt</a:t>
            </a:r>
          </a:p>
          <a:p>
            <a:pPr marL="514350" indent="-514350">
              <a:buFont typeface="+mj-lt"/>
              <a:buAutoNum type="alphaLcParenR"/>
            </a:pPr>
            <a:r>
              <a:rPr lang="hu-HU" dirty="0" smtClean="0"/>
              <a:t>a mobilitás megvalósulása alatt bármikor kérhetjük ezeket a számlákat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5120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1162843"/>
            <a:ext cx="10515600" cy="1325563"/>
          </a:xfrm>
        </p:spPr>
        <p:txBody>
          <a:bodyPr>
            <a:normAutofit fontScale="90000"/>
          </a:bodyPr>
          <a:lstStyle/>
          <a:p>
            <a:pPr marL="742950" indent="-742950">
              <a:buFont typeface="+mj-lt"/>
              <a:buAutoNum type="arabicPeriod" startAt="14"/>
            </a:pPr>
            <a:r>
              <a:rPr lang="hu-HU" b="1" dirty="0"/>
              <a:t>A </a:t>
            </a:r>
            <a:r>
              <a:rPr lang="hu-HU" b="1" dirty="0" err="1"/>
              <a:t>Mobility</a:t>
            </a:r>
            <a:r>
              <a:rPr lang="hu-HU" b="1" dirty="0"/>
              <a:t> </a:t>
            </a:r>
            <a:r>
              <a:rPr lang="hu-HU" b="1" dirty="0" err="1"/>
              <a:t>Tool</a:t>
            </a:r>
            <a:r>
              <a:rPr lang="hu-HU" b="1" dirty="0"/>
              <a:t>+ költségvetés részében van-e olyan költségtétel, amit kézzel kell beírni?</a:t>
            </a:r>
            <a:br>
              <a:rPr lang="hu-HU" b="1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55904" y="2895473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hu-HU" dirty="0" smtClean="0"/>
              <a:t>egyiket sem, a rendszer mindent kitölt </a:t>
            </a:r>
          </a:p>
          <a:p>
            <a:pPr marL="514350" indent="-514350">
              <a:buFont typeface="+mj-lt"/>
              <a:buAutoNum type="alphaLcParenR"/>
            </a:pPr>
            <a:r>
              <a:rPr lang="hu-HU" dirty="0" smtClean="0"/>
              <a:t>rendkívüli költséget</a:t>
            </a:r>
          </a:p>
          <a:p>
            <a:pPr marL="514350" indent="-514350">
              <a:buFont typeface="+mj-lt"/>
              <a:buAutoNum type="alphaLcParenR"/>
            </a:pPr>
            <a:r>
              <a:rPr lang="hu-HU" b="1" u="sng" dirty="0" smtClean="0"/>
              <a:t>szervezési költséget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88100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1096645"/>
            <a:ext cx="10515600" cy="1325563"/>
          </a:xfrm>
        </p:spPr>
        <p:txBody>
          <a:bodyPr>
            <a:normAutofit fontScale="90000"/>
          </a:bodyPr>
          <a:lstStyle/>
          <a:p>
            <a:pPr marL="742950" indent="-742950">
              <a:buFont typeface="+mj-lt"/>
              <a:buAutoNum type="arabicPeriod" startAt="15"/>
            </a:pPr>
            <a:r>
              <a:rPr lang="hu-HU" b="1" dirty="0"/>
              <a:t>Mi a teendő akkor, ha a </a:t>
            </a:r>
            <a:r>
              <a:rPr lang="hu-HU" b="1" dirty="0" err="1"/>
              <a:t>Mobility</a:t>
            </a:r>
            <a:r>
              <a:rPr lang="hu-HU" b="1" dirty="0"/>
              <a:t> </a:t>
            </a:r>
            <a:r>
              <a:rPr lang="hu-HU" b="1" dirty="0" err="1"/>
              <a:t>Tool</a:t>
            </a:r>
            <a:r>
              <a:rPr lang="hu-HU" b="1" dirty="0"/>
              <a:t>+ költségvetés részében az elszámolt költségvetés nagyobb, mint a megítélt?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2913761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hu-HU" dirty="0" smtClean="0"/>
              <a:t>így nem nyújtható be a beszámoló, az elszámolt költségvetést mindenképpen javítani kell</a:t>
            </a:r>
          </a:p>
          <a:p>
            <a:pPr marL="514350" indent="-514350">
              <a:buFont typeface="+mj-lt"/>
              <a:buAutoNum type="alphaLcParenR"/>
            </a:pPr>
            <a:r>
              <a:rPr lang="hu-HU" b="1" u="sng" dirty="0" smtClean="0"/>
              <a:t>nincs teendő, ha az adatok alátámasztottak, akkor a keletkezett többletet önrésznek tekinti a TKA</a:t>
            </a:r>
          </a:p>
          <a:p>
            <a:pPr marL="514350" indent="-514350">
              <a:buFont typeface="+mj-lt"/>
              <a:buAutoNum type="alphaLcParenR"/>
            </a:pPr>
            <a:r>
              <a:rPr lang="hu-HU" dirty="0" smtClean="0"/>
              <a:t>nincs teendő, ha az adatok alátámasztottak, akkor nagyobb lesz a kiutalt végső összeg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77552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1114933"/>
            <a:ext cx="10515600" cy="1325563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hu-HU" b="1" dirty="0" smtClean="0"/>
              <a:t>11 tanuló vesz részt a mobilitásban. Elszámolható-e 2 kísérőtanár kiutazása?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2889503"/>
            <a:ext cx="10515600" cy="3086291"/>
          </a:xfrm>
        </p:spPr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hu-HU" b="1" u="sng" dirty="0"/>
              <a:t>i</a:t>
            </a:r>
            <a:r>
              <a:rPr lang="hu-HU" b="1" u="sng" dirty="0" smtClean="0"/>
              <a:t>gen</a:t>
            </a:r>
          </a:p>
          <a:p>
            <a:pPr marL="514350" indent="-514350">
              <a:buFont typeface="+mj-lt"/>
              <a:buAutoNum type="alphaLcParenR"/>
            </a:pPr>
            <a:r>
              <a:rPr lang="hu-HU" dirty="0"/>
              <a:t>n</a:t>
            </a:r>
            <a:r>
              <a:rPr lang="hu-HU" dirty="0" smtClean="0"/>
              <a:t>em</a:t>
            </a:r>
          </a:p>
          <a:p>
            <a:pPr marL="514350" indent="-514350">
              <a:buFont typeface="+mj-lt"/>
              <a:buAutoNum type="alphaLcParenR"/>
            </a:pPr>
            <a:r>
              <a:rPr lang="hu-HU" dirty="0" smtClean="0"/>
              <a:t>már 10 tanuló mellé elszámolható 2 tanár</a:t>
            </a:r>
            <a:br>
              <a:rPr lang="hu-HU" dirty="0" smtClean="0"/>
            </a:b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2041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1087501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742950" indent="-742950">
              <a:buFont typeface="+mj-lt"/>
              <a:buAutoNum type="arabicPeriod" startAt="2"/>
            </a:pPr>
            <a:r>
              <a:rPr lang="hu-HU" b="1" dirty="0" smtClean="0"/>
              <a:t>A monitoring látogatás elszámolható-e oktatói mobilitásként?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2895473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hu-HU" dirty="0"/>
              <a:t>i</a:t>
            </a:r>
            <a:r>
              <a:rPr lang="hu-HU" dirty="0" smtClean="0"/>
              <a:t>gen </a:t>
            </a:r>
          </a:p>
          <a:p>
            <a:pPr marL="514350" indent="-514350">
              <a:buFont typeface="+mj-lt"/>
              <a:buAutoNum type="alphaLcParenR"/>
            </a:pPr>
            <a:r>
              <a:rPr lang="hu-HU" dirty="0"/>
              <a:t>i</a:t>
            </a:r>
            <a:r>
              <a:rPr lang="hu-HU" dirty="0" smtClean="0"/>
              <a:t>gen, de maximum 3 nap (+2 utazási nap) időtartamban</a:t>
            </a:r>
          </a:p>
          <a:p>
            <a:pPr marL="514350" indent="-514350">
              <a:buFont typeface="+mj-lt"/>
              <a:buAutoNum type="alphaLcParenR"/>
            </a:pPr>
            <a:r>
              <a:rPr lang="hu-HU" b="1" u="sng" dirty="0"/>
              <a:t>n</a:t>
            </a:r>
            <a:r>
              <a:rPr lang="hu-HU" b="1" u="sng" dirty="0" smtClean="0"/>
              <a:t>em, szervezési költségből finanszírozható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83606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02208" y="950341"/>
            <a:ext cx="10515600" cy="1325563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rabicPeriod" startAt="3"/>
            </a:pPr>
            <a:r>
              <a:rPr lang="hu-HU" b="1" dirty="0"/>
              <a:t>További kiutazások megvalósíthatók a támogatás terhére, ha keletkezik maradvány?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02208" y="3261233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hu-HU" dirty="0" smtClean="0"/>
              <a:t>nem, vissza kell fizetni</a:t>
            </a:r>
          </a:p>
          <a:p>
            <a:pPr marL="514350" indent="-514350">
              <a:buFont typeface="+mj-lt"/>
              <a:buAutoNum type="alphaLcParenR"/>
            </a:pPr>
            <a:r>
              <a:rPr lang="hu-HU" b="1" u="sng" dirty="0"/>
              <a:t>i</a:t>
            </a:r>
            <a:r>
              <a:rPr lang="hu-HU" b="1" u="sng" dirty="0" smtClean="0"/>
              <a:t>gen</a:t>
            </a:r>
          </a:p>
          <a:p>
            <a:pPr marL="514350" indent="-514350">
              <a:buFont typeface="+mj-lt"/>
              <a:buAutoNum type="alphaLcParenR"/>
            </a:pPr>
            <a:r>
              <a:rPr lang="hu-HU" dirty="0" smtClean="0"/>
              <a:t>csak indoklással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75887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1087501"/>
            <a:ext cx="10515600" cy="1325563"/>
          </a:xfrm>
        </p:spPr>
        <p:txBody>
          <a:bodyPr/>
          <a:lstStyle/>
          <a:p>
            <a:pPr marL="742950" indent="-742950">
              <a:buFont typeface="+mj-lt"/>
              <a:buAutoNum type="arabicPeriod" startAt="4"/>
            </a:pPr>
            <a:r>
              <a:rPr lang="hu-HU" b="1" dirty="0" smtClean="0"/>
              <a:t>Ebben </a:t>
            </a:r>
            <a:r>
              <a:rPr lang="hu-HU" b="1" dirty="0"/>
              <a:t>az esetben elszámolható-e plusz szervezési költség?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46760" y="2913761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hu-HU" b="1" u="sng" dirty="0"/>
              <a:t>n</a:t>
            </a:r>
            <a:r>
              <a:rPr lang="hu-HU" b="1" u="sng" dirty="0" smtClean="0"/>
              <a:t>em</a:t>
            </a:r>
          </a:p>
          <a:p>
            <a:pPr marL="514350" indent="-514350">
              <a:buFont typeface="+mj-lt"/>
              <a:buAutoNum type="alphaLcParenR"/>
            </a:pPr>
            <a:r>
              <a:rPr lang="hu-HU" dirty="0" smtClean="0"/>
              <a:t>igen</a:t>
            </a:r>
            <a:r>
              <a:rPr lang="hu-HU" u="sng" dirty="0" smtClean="0"/>
              <a:t> </a:t>
            </a:r>
          </a:p>
          <a:p>
            <a:pPr marL="514350" indent="-514350">
              <a:buFont typeface="+mj-lt"/>
              <a:buAutoNum type="alphaLcParenR"/>
            </a:pPr>
            <a:r>
              <a:rPr lang="hu-HU" dirty="0" smtClean="0"/>
              <a:t>csak indoklással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7717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1087501"/>
            <a:ext cx="10515600" cy="1325563"/>
          </a:xfrm>
        </p:spPr>
        <p:txBody>
          <a:bodyPr>
            <a:normAutofit fontScale="90000"/>
          </a:bodyPr>
          <a:lstStyle/>
          <a:p>
            <a:pPr marL="742950" indent="-742950">
              <a:buFont typeface="+mj-lt"/>
              <a:buAutoNum type="arabicPeriod" startAt="5"/>
            </a:pPr>
            <a:r>
              <a:rPr lang="hu-HU" b="1" dirty="0"/>
              <a:t>Benyújtható-e a záróbeszámoló, ha nincs még kitöltve az összes résztvevői beszámoló?</a:t>
            </a:r>
            <a:br>
              <a:rPr lang="hu-HU" b="1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2904617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hu-HU" dirty="0"/>
              <a:t>i</a:t>
            </a:r>
            <a:r>
              <a:rPr lang="hu-HU" dirty="0" smtClean="0"/>
              <a:t>gen</a:t>
            </a:r>
          </a:p>
          <a:p>
            <a:pPr marL="514350" indent="-514350">
              <a:buFont typeface="+mj-lt"/>
              <a:buAutoNum type="alphaLcParenR"/>
            </a:pPr>
            <a:r>
              <a:rPr lang="hu-HU" dirty="0"/>
              <a:t>n</a:t>
            </a:r>
            <a:r>
              <a:rPr lang="hu-HU" dirty="0" smtClean="0"/>
              <a:t>em</a:t>
            </a:r>
          </a:p>
          <a:p>
            <a:pPr marL="514350" indent="-514350">
              <a:buFont typeface="+mj-lt"/>
              <a:buAutoNum type="alphaLcParenR"/>
            </a:pPr>
            <a:r>
              <a:rPr lang="hu-HU" b="1" u="sng" dirty="0" smtClean="0"/>
              <a:t>technikailag lehetséges, de amennyiben nincs kitöltve az összes résztvevői kérdőív, a beszámoló nem elfogadható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67892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1096645"/>
            <a:ext cx="10515600" cy="1325563"/>
          </a:xfrm>
        </p:spPr>
        <p:txBody>
          <a:bodyPr/>
          <a:lstStyle/>
          <a:p>
            <a:pPr marL="742950" indent="-742950">
              <a:buFont typeface="+mj-lt"/>
              <a:buAutoNum type="arabicPeriod" startAt="6"/>
            </a:pPr>
            <a:r>
              <a:rPr lang="hu-HU" b="1" dirty="0"/>
              <a:t>Mikor nyújtható be a záróbeszámoló?</a:t>
            </a:r>
            <a:br>
              <a:rPr lang="hu-HU" b="1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hu-HU" dirty="0" smtClean="0"/>
              <a:t>ha már nem keletkezik költség a támogatás terhére, bármikor benyújtható</a:t>
            </a:r>
          </a:p>
          <a:p>
            <a:pPr marL="514350" indent="-514350">
              <a:buFont typeface="+mj-lt"/>
              <a:buAutoNum type="alphaLcParenR"/>
            </a:pPr>
            <a:r>
              <a:rPr lang="hu-HU" dirty="0" smtClean="0"/>
              <a:t>a szerződésben rögzített beszámolási határidő előtt nem nyújtható be</a:t>
            </a:r>
          </a:p>
          <a:p>
            <a:pPr marL="514350" indent="-514350">
              <a:buFont typeface="+mj-lt"/>
              <a:buAutoNum type="alphaLcParenR"/>
            </a:pPr>
            <a:r>
              <a:rPr lang="hu-HU" b="1" u="sng" dirty="0" smtClean="0"/>
              <a:t>a szerződésben rögzített projektzárási időpont és a beszámolási határidő között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49611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1096645"/>
            <a:ext cx="10515600" cy="1325563"/>
          </a:xfrm>
        </p:spPr>
        <p:txBody>
          <a:bodyPr>
            <a:normAutofit fontScale="90000"/>
          </a:bodyPr>
          <a:lstStyle/>
          <a:p>
            <a:pPr marL="742950" indent="-742950">
              <a:buFont typeface="+mj-lt"/>
              <a:buAutoNum type="arabicPeriod" startAt="7"/>
            </a:pPr>
            <a:r>
              <a:rPr lang="hu-HU" b="1" dirty="0"/>
              <a:t>Felhasználható-e a rendkívüli támogatás munkaruhára?</a:t>
            </a:r>
            <a:br>
              <a:rPr lang="hu-HU" b="1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2913761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hu-HU" dirty="0"/>
              <a:t>i</a:t>
            </a:r>
            <a:r>
              <a:rPr lang="hu-HU" dirty="0" smtClean="0"/>
              <a:t>gen</a:t>
            </a:r>
          </a:p>
          <a:p>
            <a:pPr marL="514350" indent="-514350">
              <a:buFont typeface="+mj-lt"/>
              <a:buAutoNum type="alphaLcParenR"/>
            </a:pPr>
            <a:r>
              <a:rPr lang="hu-HU" b="1" u="sng" dirty="0" smtClean="0"/>
              <a:t>igen, de számlákkal kell igazolni</a:t>
            </a:r>
          </a:p>
          <a:p>
            <a:pPr marL="514350" indent="-514350">
              <a:buFont typeface="+mj-lt"/>
              <a:buAutoNum type="alphaLcParenR"/>
            </a:pPr>
            <a:r>
              <a:rPr lang="hu-HU" dirty="0" smtClean="0"/>
              <a:t>nem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26640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1162843"/>
            <a:ext cx="10515600" cy="1325563"/>
          </a:xfrm>
        </p:spPr>
        <p:txBody>
          <a:bodyPr/>
          <a:lstStyle/>
          <a:p>
            <a:pPr marL="742950" indent="-742950">
              <a:buFont typeface="+mj-lt"/>
              <a:buAutoNum type="arabicPeriod" startAt="8"/>
            </a:pPr>
            <a:r>
              <a:rPr lang="hu-HU" b="1" dirty="0"/>
              <a:t>Egy adott mobilitás esetén hány utazási nap számolható el?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2904617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hu-HU" dirty="0" smtClean="0"/>
              <a:t>+ 2 nap, bármikor felhasználható</a:t>
            </a:r>
          </a:p>
          <a:p>
            <a:pPr marL="514350" indent="-514350">
              <a:buFont typeface="+mj-lt"/>
              <a:buAutoNum type="alphaLcParenR"/>
            </a:pPr>
            <a:r>
              <a:rPr lang="hu-HU" b="1" u="sng" dirty="0" smtClean="0"/>
              <a:t>+ 2 nap, a szakmai gyakorlat/tanulmányút előtti 1 napra és a szakmai gyakorlatot/tanulmányutat követő 1 napra</a:t>
            </a:r>
          </a:p>
          <a:p>
            <a:pPr marL="514350" indent="-514350">
              <a:buFont typeface="+mj-lt"/>
              <a:buAutoNum type="alphaLcParenR"/>
            </a:pPr>
            <a:r>
              <a:rPr lang="hu-HU" dirty="0" smtClean="0"/>
              <a:t>+ 1 nap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17512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52</TotalTime>
  <Words>386</Words>
  <Application>Microsoft Office PowerPoint</Application>
  <PresentationFormat>Szélesvásznú</PresentationFormat>
  <Paragraphs>61</Paragraphs>
  <Slides>16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Office-téma</vt:lpstr>
      <vt:lpstr>Szakképzési mobilitás projektek Beszámolást segítő rendezvény   Kvíz     </vt:lpstr>
      <vt:lpstr>11 tanuló vesz részt a mobilitásban. Elszámolható-e 2 kísérőtanár kiutazása?</vt:lpstr>
      <vt:lpstr>A monitoring látogatás elszámolható-e oktatói mobilitásként?</vt:lpstr>
      <vt:lpstr>További kiutazások megvalósíthatók a támogatás terhére, ha keletkezik maradvány? </vt:lpstr>
      <vt:lpstr>Ebben az esetben elszámolható-e plusz szervezési költség? </vt:lpstr>
      <vt:lpstr>Benyújtható-e a záróbeszámoló, ha nincs még kitöltve az összes résztvevői beszámoló? </vt:lpstr>
      <vt:lpstr>Mikor nyújtható be a záróbeszámoló? </vt:lpstr>
      <vt:lpstr>Felhasználható-e a rendkívüli támogatás munkaruhára? </vt:lpstr>
      <vt:lpstr>Egy adott mobilitás esetén hány utazási nap számolható el? </vt:lpstr>
      <vt:lpstr>Minimum hány napos lehet a tanulói mobilitás?</vt:lpstr>
      <vt:lpstr>A diákokat kísérő tanárok mehetnek váltásban? </vt:lpstr>
      <vt:lpstr>Mi NEM számít VIS majornak?  </vt:lpstr>
      <vt:lpstr>Tételes bekérés esetén az utazási és megélhetési költségre milyen dokumentumok benyújtását kérjük? (több válasz is lehetséges) </vt:lpstr>
      <vt:lpstr>A rendkívüli költséghez kapcsolódó számlákat mikor kell benyújtani?</vt:lpstr>
      <vt:lpstr>A Mobility Tool+ költségvetés részében van-e olyan költségtétel, amit kézzel kell beírni? </vt:lpstr>
      <vt:lpstr>Mi a teendő akkor, ha a Mobility Tool+ költségvetés részében az elszámolt költségvetés nagyobb, mint a megítélt?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Szakképzési mobilitás projektek Beszámolást segítő rendezvény  Kvíz     </dc:title>
  <dc:creator>Mátyus Edina</dc:creator>
  <cp:lastModifiedBy>Mátyus Edina</cp:lastModifiedBy>
  <cp:revision>7</cp:revision>
  <dcterms:created xsi:type="dcterms:W3CDTF">2019-05-07T15:16:52Z</dcterms:created>
  <dcterms:modified xsi:type="dcterms:W3CDTF">2019-05-08T07:49:47Z</dcterms:modified>
</cp:coreProperties>
</file>