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3" r:id="rId3"/>
    <p:sldId id="294" r:id="rId4"/>
    <p:sldId id="289" r:id="rId5"/>
    <p:sldId id="288" r:id="rId6"/>
    <p:sldId id="286" r:id="rId7"/>
    <p:sldId id="295" r:id="rId8"/>
    <p:sldId id="296" r:id="rId9"/>
    <p:sldId id="297" r:id="rId10"/>
    <p:sldId id="278" r:id="rId11"/>
    <p:sldId id="298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MM-01" initials="K" lastIdx="13" clrIdx="0">
    <p:extLst>
      <p:ext uri="{19B8F6BF-5375-455C-9EA6-DF929625EA0E}">
        <p15:presenceInfo xmlns:p15="http://schemas.microsoft.com/office/powerpoint/2012/main" userId="cb75f538de0bac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815"/>
    <a:srgbClr val="B31080"/>
    <a:srgbClr val="70AFD6"/>
    <a:srgbClr val="A5CDE5"/>
    <a:srgbClr val="E515A5"/>
    <a:srgbClr val="CF1395"/>
    <a:srgbClr val="395AA6"/>
    <a:srgbClr val="E86215"/>
    <a:srgbClr val="EE6500"/>
    <a:srgbClr val="CFB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870"/>
      </p:cViewPr>
      <p:guideLst>
        <p:guide orient="horz" pos="340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B60A2-371D-4483-B1A8-A3EC3E74ABAF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97E88-6059-42B2-872B-AD9C25933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01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97E88-6059-42B2-872B-AD9C259333E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910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43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45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71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1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70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89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16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41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77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57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8D1E-FD9F-4F85-93C8-0842926F205A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CDA5-4937-4551-85B8-2629A4EC8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3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62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32" y="-134534"/>
            <a:ext cx="10529742" cy="6638772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94" y="1783750"/>
            <a:ext cx="7614412" cy="2536346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4602510" y="5750352"/>
            <a:ext cx="2986980" cy="753886"/>
            <a:chOff x="6833685" y="5750352"/>
            <a:chExt cx="2986980" cy="753886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685" y="5820376"/>
              <a:ext cx="1029753" cy="617851"/>
            </a:xfrm>
            <a:prstGeom prst="rect">
              <a:avLst/>
            </a:prstGeom>
          </p:spPr>
        </p:pic>
        <p:grpSp>
          <p:nvGrpSpPr>
            <p:cNvPr id="3" name="Csoportba foglalás 2"/>
            <p:cNvGrpSpPr/>
            <p:nvPr/>
          </p:nvGrpSpPr>
          <p:grpSpPr>
            <a:xfrm>
              <a:off x="8314165" y="5750352"/>
              <a:ext cx="1506500" cy="753886"/>
              <a:chOff x="8314165" y="5750352"/>
              <a:chExt cx="1506500" cy="753886"/>
            </a:xfrm>
          </p:grpSpPr>
          <p:pic>
            <p:nvPicPr>
              <p:cNvPr id="13" name="Kép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4165" y="5750352"/>
                <a:ext cx="1506499" cy="753886"/>
              </a:xfrm>
              <a:prstGeom prst="rect">
                <a:avLst/>
              </a:prstGeom>
            </p:spPr>
          </p:pic>
          <p:pic>
            <p:nvPicPr>
              <p:cNvPr id="15" name="Kép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4166" y="5750352"/>
                <a:ext cx="1506499" cy="753886"/>
              </a:xfrm>
              <a:prstGeom prst="rect">
                <a:avLst/>
              </a:prstGeom>
            </p:spPr>
          </p:pic>
        </p:grpSp>
      </p:grpSp>
      <p:sp>
        <p:nvSpPr>
          <p:cNvPr id="17" name="Téglalap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9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9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9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042417" y="511002"/>
            <a:ext cx="11231282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TOVÁBBI INFORMÁCIÓ</a:t>
            </a:r>
            <a:r>
              <a:rPr lang="hu-HU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chemeClr val="bg1"/>
                </a:solidFill>
                <a:cs typeface="Arial" panose="020B0604020202020204" pitchFamily="34" charset="0"/>
              </a:rPr>
              <a:t>ÉS PÁLYÁZATI DOKUMENTUMOK</a:t>
            </a:r>
            <a:endParaRPr lang="hu-HU" sz="3600" spc="8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207450" y="5413929"/>
            <a:ext cx="86726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800" b="1" dirty="0" smtClean="0">
                <a:solidFill>
                  <a:srgbClr val="F9E815"/>
                </a:solidFill>
                <a:cs typeface="Arial" panose="020B0604020202020204" pitchFamily="34" charset="0"/>
              </a:rPr>
              <a:t>daad-hungary.org</a:t>
            </a:r>
            <a:endParaRPr lang="hu-HU" sz="2600" dirty="0">
              <a:solidFill>
                <a:srgbClr val="395AA6"/>
              </a:solidFill>
              <a:latin typeface="+mj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207450" y="2025715"/>
            <a:ext cx="9050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800" b="1" dirty="0" smtClean="0">
                <a:solidFill>
                  <a:srgbClr val="F9E815"/>
                </a:solidFill>
                <a:cs typeface="Arial" panose="020B0604020202020204" pitchFamily="34" charset="0"/>
              </a:rPr>
              <a:t>tka.hu </a:t>
            </a:r>
            <a:r>
              <a:rPr lang="hu-HU" sz="2400" dirty="0" smtClean="0">
                <a:solidFill>
                  <a:srgbClr val="F9E815"/>
                </a:solidFill>
                <a:cs typeface="Arial" panose="020B0604020202020204" pitchFamily="34" charset="0"/>
              </a:rPr>
              <a:t>»</a:t>
            </a:r>
            <a:r>
              <a:rPr lang="hu-HU" sz="2800" b="1" dirty="0" smtClean="0">
                <a:solidFill>
                  <a:srgbClr val="F9E815"/>
                </a:solidFill>
                <a:cs typeface="Arial" panose="020B0604020202020204" pitchFamily="34" charset="0"/>
              </a:rPr>
              <a:t> Pályázatok </a:t>
            </a:r>
            <a:r>
              <a:rPr lang="hu-HU" sz="2800" dirty="0">
                <a:solidFill>
                  <a:srgbClr val="F9E815"/>
                </a:solidFill>
                <a:cs typeface="Arial" panose="020B0604020202020204" pitchFamily="34" charset="0"/>
              </a:rPr>
              <a:t>»</a:t>
            </a:r>
            <a:r>
              <a:rPr lang="hu-HU" sz="2800" b="1" dirty="0" smtClean="0">
                <a:solidFill>
                  <a:srgbClr val="F9E815"/>
                </a:solidFill>
                <a:cs typeface="Arial" panose="020B0604020202020204" pitchFamily="34" charset="0"/>
              </a:rPr>
              <a:t> Államközi ösztöndíjak</a:t>
            </a:r>
            <a:endParaRPr lang="hu-HU" sz="2600" dirty="0">
              <a:solidFill>
                <a:srgbClr val="395AA6"/>
              </a:solidFill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207450" y="3199797"/>
            <a:ext cx="9050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800" b="1" dirty="0" smtClean="0">
                <a:solidFill>
                  <a:srgbClr val="F9E815"/>
                </a:solidFill>
                <a:cs typeface="Arial" panose="020B0604020202020204" pitchFamily="34" charset="0"/>
              </a:rPr>
              <a:t>tka.hu </a:t>
            </a:r>
            <a:r>
              <a:rPr lang="hu-HU" sz="2800" dirty="0">
                <a:solidFill>
                  <a:srgbClr val="F9E815"/>
                </a:solidFill>
                <a:cs typeface="Arial" panose="020B0604020202020204" pitchFamily="34" charset="0"/>
              </a:rPr>
              <a:t>»</a:t>
            </a:r>
            <a:r>
              <a:rPr lang="hu-HU" sz="2800" b="1" dirty="0" smtClean="0">
                <a:solidFill>
                  <a:srgbClr val="F9E815"/>
                </a:solidFill>
                <a:cs typeface="Arial" panose="020B0604020202020204" pitchFamily="34" charset="0"/>
              </a:rPr>
              <a:t> Pályázatok </a:t>
            </a:r>
            <a:r>
              <a:rPr lang="hu-HU" sz="2800" dirty="0">
                <a:solidFill>
                  <a:srgbClr val="F9E815"/>
                </a:solidFill>
                <a:cs typeface="Arial" panose="020B0604020202020204" pitchFamily="34" charset="0"/>
              </a:rPr>
              <a:t>»</a:t>
            </a:r>
            <a:r>
              <a:rPr lang="hu-HU" sz="2800" b="1" dirty="0" smtClean="0">
                <a:solidFill>
                  <a:srgbClr val="F9E815"/>
                </a:solidFill>
                <a:cs typeface="Arial" panose="020B0604020202020204" pitchFamily="34" charset="0"/>
              </a:rPr>
              <a:t> Magyar Állami Ötvös Ösztöndíj</a:t>
            </a:r>
            <a:endParaRPr lang="hu-HU" sz="2600" dirty="0">
              <a:solidFill>
                <a:srgbClr val="395AA6"/>
              </a:solidFill>
              <a:latin typeface="+mj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207450" y="4363336"/>
            <a:ext cx="9050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800" b="1" dirty="0" smtClean="0">
                <a:solidFill>
                  <a:srgbClr val="F9E815"/>
                </a:solidFill>
                <a:cs typeface="Arial" panose="020B0604020202020204" pitchFamily="34" charset="0"/>
              </a:rPr>
              <a:t>tka.hu </a:t>
            </a:r>
            <a:r>
              <a:rPr lang="hu-HU" sz="2800" dirty="0">
                <a:solidFill>
                  <a:srgbClr val="F9E815"/>
                </a:solidFill>
                <a:cs typeface="Arial" panose="020B0604020202020204" pitchFamily="34" charset="0"/>
              </a:rPr>
              <a:t>»</a:t>
            </a:r>
            <a:r>
              <a:rPr lang="hu-HU" sz="2800" b="1" dirty="0" smtClean="0">
                <a:solidFill>
                  <a:srgbClr val="F9E815"/>
                </a:solidFill>
                <a:cs typeface="Arial" panose="020B0604020202020204" pitchFamily="34" charset="0"/>
              </a:rPr>
              <a:t> Pályázatok </a:t>
            </a:r>
            <a:r>
              <a:rPr lang="hu-HU" sz="2800" dirty="0">
                <a:solidFill>
                  <a:srgbClr val="F9E815"/>
                </a:solidFill>
                <a:cs typeface="Arial" panose="020B0604020202020204" pitchFamily="34" charset="0"/>
              </a:rPr>
              <a:t>»</a:t>
            </a:r>
            <a:r>
              <a:rPr lang="hu-HU" sz="2800" b="1" dirty="0" smtClean="0">
                <a:solidFill>
                  <a:srgbClr val="F9E815"/>
                </a:solidFill>
                <a:cs typeface="Arial" panose="020B0604020202020204" pitchFamily="34" charset="0"/>
              </a:rPr>
              <a:t> Collegium Hungaricum</a:t>
            </a:r>
            <a:endParaRPr lang="hu-HU" sz="2600" dirty="0">
              <a:solidFill>
                <a:srgbClr val="395AA6"/>
              </a:solidFill>
              <a:latin typeface="+mj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207450" y="1577092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spc="14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ÁLLAMKÖZI ÖSZTÖNDÍJAK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207450" y="2786248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spc="14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MAGYAR ÁLLAMI EÖTVÖS ÖSZTÖNDÍJ</a:t>
            </a:r>
            <a:endParaRPr lang="hu-HU" sz="2400" spc="14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207450" y="3912572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spc="14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COLLEGIUM HUNGARICUM</a:t>
            </a:r>
            <a:endParaRPr lang="hu-HU" sz="2400" spc="14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207450" y="5076111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spc="14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DAAD</a:t>
            </a:r>
            <a:endParaRPr lang="hu-HU" sz="2400" spc="14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1861798" y="5112270"/>
            <a:ext cx="263951" cy="263951"/>
          </a:xfrm>
          <a:prstGeom prst="ellipse">
            <a:avLst/>
          </a:prstGeom>
          <a:solidFill>
            <a:srgbClr val="E86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1861798" y="3950280"/>
            <a:ext cx="263951" cy="263951"/>
          </a:xfrm>
          <a:prstGeom prst="ellipse">
            <a:avLst/>
          </a:prstGeom>
          <a:solidFill>
            <a:srgbClr val="F9E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1861798" y="2815371"/>
            <a:ext cx="263951" cy="263951"/>
          </a:xfrm>
          <a:prstGeom prst="ellipse">
            <a:avLst/>
          </a:prstGeom>
          <a:solidFill>
            <a:srgbClr val="B31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1861798" y="1590500"/>
            <a:ext cx="263951" cy="263951"/>
          </a:xfrm>
          <a:prstGeom prst="ellipse">
            <a:avLst/>
          </a:prstGeom>
          <a:solidFill>
            <a:srgbClr val="395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99" y="4245780"/>
            <a:ext cx="3092353" cy="2386594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9034272" y="5173598"/>
            <a:ext cx="27980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95000"/>
            </a:pPr>
            <a:r>
              <a:rPr lang="hu-HU" sz="1900" b="1" dirty="0">
                <a:solidFill>
                  <a:srgbClr val="F9E815"/>
                </a:solidFill>
              </a:rPr>
              <a:t>felsooktatas@tpf.hu </a:t>
            </a:r>
            <a:endParaRPr lang="hu-HU" sz="1900" b="1" dirty="0">
              <a:solidFill>
                <a:srgbClr val="F9E81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62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9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178351" y="1298143"/>
            <a:ext cx="9945278" cy="323268"/>
          </a:xfrm>
          <a:prstGeom prst="rect">
            <a:avLst/>
          </a:prstGeom>
          <a:solidFill>
            <a:srgbClr val="CF1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042417" y="181065"/>
            <a:ext cx="11061599" cy="1817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MERJ KITÖRNI</a:t>
            </a:r>
            <a:r>
              <a:rPr lang="hu-HU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chemeClr val="bg1"/>
                </a:solidFill>
                <a:cs typeface="Arial" panose="020B0604020202020204" pitchFamily="34" charset="0"/>
              </a:rPr>
              <a:t>A MEGSZOKOTT KERETEKBŐL!</a:t>
            </a:r>
          </a:p>
          <a:p>
            <a:r>
              <a:rPr lang="hu-HU" sz="2400" cap="all" spc="80" dirty="0" smtClean="0">
                <a:solidFill>
                  <a:schemeClr val="bg1"/>
                </a:solidFill>
                <a:cs typeface="Arial" panose="020B0604020202020204" pitchFamily="34" charset="0"/>
              </a:rPr>
              <a:t>  Európán </a:t>
            </a:r>
            <a:r>
              <a:rPr lang="hu-HU" sz="2400" cap="all" spc="80" dirty="0">
                <a:solidFill>
                  <a:schemeClr val="bg1"/>
                </a:solidFill>
                <a:cs typeface="Arial" panose="020B0604020202020204" pitchFamily="34" charset="0"/>
              </a:rPr>
              <a:t>belül vagy akár kívül </a:t>
            </a:r>
            <a:r>
              <a:rPr lang="hu-HU" sz="2400" cap="all" spc="80" dirty="0" smtClean="0">
                <a:solidFill>
                  <a:schemeClr val="bg1"/>
                </a:solidFill>
                <a:cs typeface="Arial" panose="020B0604020202020204" pitchFamily="34" charset="0"/>
              </a:rPr>
              <a:t>is </a:t>
            </a:r>
            <a:r>
              <a:rPr lang="hu-HU" sz="2400" cap="all" spc="80" dirty="0">
                <a:solidFill>
                  <a:schemeClr val="bg1"/>
                </a:solidFill>
                <a:cs typeface="Arial" panose="020B0604020202020204" pitchFamily="34" charset="0"/>
              </a:rPr>
              <a:t>izgalmas tapasztalatok várnak.</a:t>
            </a:r>
          </a:p>
        </p:txBody>
      </p:sp>
      <p:sp>
        <p:nvSpPr>
          <p:cNvPr id="11" name="Ellipszis 10"/>
          <p:cNvSpPr/>
          <p:nvPr/>
        </p:nvSpPr>
        <p:spPr>
          <a:xfrm>
            <a:off x="1377051" y="2530726"/>
            <a:ext cx="2738858" cy="2738858"/>
          </a:xfrm>
          <a:prstGeom prst="ellipse">
            <a:avLst/>
          </a:prstGeom>
          <a:solidFill>
            <a:srgbClr val="F9E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4410159" y="2462038"/>
            <a:ext cx="2738858" cy="2738858"/>
          </a:xfrm>
          <a:prstGeom prst="ellipse">
            <a:avLst/>
          </a:prstGeom>
          <a:solidFill>
            <a:srgbClr val="B31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7443266" y="2522305"/>
            <a:ext cx="2738858" cy="2738858"/>
          </a:xfrm>
          <a:prstGeom prst="ellipse">
            <a:avLst/>
          </a:prstGeom>
          <a:solidFill>
            <a:srgbClr val="70A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48" y="2564527"/>
            <a:ext cx="2533880" cy="253388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95" y="2621448"/>
            <a:ext cx="2540572" cy="254057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76" y="2649715"/>
            <a:ext cx="2484038" cy="248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9333"/>
          <a:stretch/>
        </p:blipFill>
        <p:spPr>
          <a:xfrm>
            <a:off x="1238486" y="1291472"/>
            <a:ext cx="9329331" cy="4873658"/>
          </a:xfrm>
          <a:prstGeom prst="rect">
            <a:avLst/>
          </a:prstGeom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1042417" y="511002"/>
            <a:ext cx="1106159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LEHETŐSÉGEK</a:t>
            </a:r>
            <a:r>
              <a:rPr lang="hu-HU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chemeClr val="bg1"/>
                </a:solidFill>
                <a:cs typeface="Arial" panose="020B0604020202020204" pitchFamily="34" charset="0"/>
              </a:rPr>
              <a:t>A VILÁG SZÁMOS ORSZÁGÁBA!</a:t>
            </a:r>
            <a:endParaRPr lang="hu-HU" sz="3600" spc="8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824728"/>
            <a:ext cx="1219200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3072751" y="5824725"/>
            <a:ext cx="5672329" cy="954026"/>
            <a:chOff x="2596894" y="5824725"/>
            <a:chExt cx="5672329" cy="954026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894" y="5824728"/>
              <a:ext cx="954023" cy="954023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051" y="5824727"/>
              <a:ext cx="954023" cy="954023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208" y="5824727"/>
              <a:ext cx="954023" cy="954023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204" y="5824726"/>
              <a:ext cx="954023" cy="954023"/>
            </a:xfrm>
            <a:prstGeom prst="rect">
              <a:avLst/>
            </a:prstGeom>
          </p:spPr>
        </p:pic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824725"/>
              <a:ext cx="954023" cy="954023"/>
            </a:xfrm>
            <a:prstGeom prst="rect">
              <a:avLst/>
            </a:prstGeom>
          </p:spPr>
        </p:pic>
      </p:grp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9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63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4" b="7958"/>
          <a:stretch/>
        </p:blipFill>
        <p:spPr>
          <a:xfrm>
            <a:off x="424206" y="1178351"/>
            <a:ext cx="11397006" cy="5326144"/>
          </a:xfrm>
          <a:prstGeom prst="rect">
            <a:avLst/>
          </a:prstGeom>
        </p:spPr>
      </p:pic>
      <p:sp>
        <p:nvSpPr>
          <p:cNvPr id="32" name="Ellipszis 31"/>
          <p:cNvSpPr/>
          <p:nvPr/>
        </p:nvSpPr>
        <p:spPr>
          <a:xfrm>
            <a:off x="1819690" y="1491248"/>
            <a:ext cx="4064450" cy="4064450"/>
          </a:xfrm>
          <a:prstGeom prst="ellipse">
            <a:avLst/>
          </a:prstGeom>
          <a:solidFill>
            <a:srgbClr val="F9E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9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1042417" y="511002"/>
            <a:ext cx="1106159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E86215"/>
                </a:solidFill>
                <a:latin typeface="+mn-lt"/>
                <a:cs typeface="Arial" panose="020B0604020202020204" pitchFamily="34" charset="0"/>
              </a:rPr>
              <a:t>LEHETŐSÉGEK</a:t>
            </a:r>
            <a:r>
              <a:rPr lang="hu-HU" sz="22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>
                <a:solidFill>
                  <a:srgbClr val="E86215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rgbClr val="E86215"/>
                </a:solidFill>
                <a:cs typeface="Arial" panose="020B0604020202020204" pitchFamily="34" charset="0"/>
              </a:rPr>
              <a:t>A VILÁG SZÁMOS ORSZÁGÁBA!</a:t>
            </a:r>
            <a:endParaRPr lang="hu-HU" sz="3600" spc="80" dirty="0">
              <a:solidFill>
                <a:srgbClr val="E86215"/>
              </a:solidFill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413881" y="2299274"/>
            <a:ext cx="3057417" cy="766354"/>
          </a:xfrm>
          <a:prstGeom prst="rect">
            <a:avLst/>
          </a:prstGeom>
          <a:solidFill>
            <a:srgbClr val="B31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/>
          <p:cNvSpPr/>
          <p:nvPr/>
        </p:nvSpPr>
        <p:spPr>
          <a:xfrm>
            <a:off x="5659676" y="2001440"/>
            <a:ext cx="4064450" cy="4064450"/>
          </a:xfrm>
          <a:prstGeom prst="ellipse">
            <a:avLst/>
          </a:prstGeom>
          <a:solidFill>
            <a:srgbClr val="E86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260895" y="2682451"/>
            <a:ext cx="27903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chemeClr val="bg1"/>
                </a:solidFill>
              </a:rPr>
              <a:t>Rövid és hosszú tanulmányutak,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chemeClr val="bg1"/>
                </a:solidFill>
              </a:rPr>
              <a:t>nyári egyetemek,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chemeClr val="bg1"/>
                </a:solidFill>
              </a:rPr>
              <a:t>rész- </a:t>
            </a:r>
            <a:r>
              <a:rPr lang="hu-HU" sz="2500" b="1" dirty="0" smtClean="0">
                <a:solidFill>
                  <a:schemeClr val="bg1"/>
                </a:solidFill>
              </a:rPr>
              <a:t>vagy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</a:rPr>
              <a:t>teljes </a:t>
            </a:r>
            <a:r>
              <a:rPr lang="hu-HU" sz="2500" b="1" dirty="0">
                <a:solidFill>
                  <a:schemeClr val="bg1"/>
                </a:solidFill>
              </a:rPr>
              <a:t>képzések</a:t>
            </a:r>
          </a:p>
        </p:txBody>
      </p:sp>
      <p:sp>
        <p:nvSpPr>
          <p:cNvPr id="34" name="Ellipszis 33"/>
          <p:cNvSpPr/>
          <p:nvPr/>
        </p:nvSpPr>
        <p:spPr>
          <a:xfrm>
            <a:off x="8853215" y="3590016"/>
            <a:ext cx="585526" cy="585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2" t="26687" r="30842" b="27197"/>
          <a:stretch/>
        </p:blipFill>
        <p:spPr>
          <a:xfrm rot="21308784">
            <a:off x="8719625" y="3488901"/>
            <a:ext cx="889445" cy="110838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2433806" y="2288793"/>
            <a:ext cx="31541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b="1" dirty="0">
                <a:solidFill>
                  <a:schemeClr val="bg1"/>
                </a:solidFill>
              </a:rPr>
              <a:t>Hallgatói és kutatói ösztöndíjak</a:t>
            </a:r>
            <a:endParaRPr lang="hu-HU" sz="2500" dirty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rgbClr val="395AA6"/>
                </a:solidFill>
              </a:rPr>
              <a:t>a </a:t>
            </a:r>
            <a:r>
              <a:rPr lang="hu-HU" sz="2400" dirty="0">
                <a:solidFill>
                  <a:srgbClr val="395AA6"/>
                </a:solidFill>
              </a:rPr>
              <a:t>magyar és egy másik állam bilaterális egyezményén alapuló ösztöndíjas </a:t>
            </a:r>
            <a:r>
              <a:rPr lang="hu-HU" sz="2400" dirty="0" smtClean="0">
                <a:solidFill>
                  <a:srgbClr val="395AA6"/>
                </a:solidFill>
              </a:rPr>
              <a:t>programmal.</a:t>
            </a:r>
            <a:endParaRPr lang="hu-HU" sz="2400" dirty="0">
              <a:solidFill>
                <a:srgbClr val="395A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0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t="18124" b="32399"/>
          <a:stretch/>
        </p:blipFill>
        <p:spPr>
          <a:xfrm>
            <a:off x="8092091" y="1178351"/>
            <a:ext cx="3908232" cy="2592372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198434" y="3833638"/>
            <a:ext cx="3865470" cy="2626658"/>
            <a:chOff x="337767" y="3833638"/>
            <a:chExt cx="3865470" cy="2626658"/>
          </a:xfrm>
        </p:grpSpPr>
        <p:sp>
          <p:nvSpPr>
            <p:cNvPr id="5" name="Téglalap 4"/>
            <p:cNvSpPr/>
            <p:nvPr/>
          </p:nvSpPr>
          <p:spPr>
            <a:xfrm rot="16200000">
              <a:off x="957173" y="3214232"/>
              <a:ext cx="2626658" cy="3865470"/>
            </a:xfrm>
            <a:prstGeom prst="rect">
              <a:avLst/>
            </a:prstGeom>
            <a:solidFill>
              <a:srgbClr val="B31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412710" y="3946637"/>
              <a:ext cx="3783682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Azon kívül, </a:t>
              </a:r>
              <a:r>
                <a:rPr lang="hu-HU" sz="2000" b="1" dirty="0">
                  <a:solidFill>
                    <a:schemeClr val="bg1"/>
                  </a:solidFill>
                </a:rPr>
                <a:t>hogy életre szóló barátságokat </a:t>
              </a:r>
              <a:r>
                <a:rPr lang="hu-HU" dirty="0">
                  <a:solidFill>
                    <a:schemeClr val="bg1"/>
                  </a:solidFill>
                </a:rPr>
                <a:t>alakítottam ki (mint az lenni szokott az ilyen ösztöndíjaknál), ez a </a:t>
              </a:r>
              <a:r>
                <a:rPr lang="hu-HU" sz="2000" b="1" dirty="0">
                  <a:solidFill>
                    <a:schemeClr val="bg1"/>
                  </a:solidFill>
                </a:rPr>
                <a:t>legjobb és legélvezetesebb mód egy nyelv elsajátítására </a:t>
              </a:r>
              <a:r>
                <a:rPr lang="hu-HU" sz="2000" b="1" dirty="0" smtClean="0">
                  <a:solidFill>
                    <a:schemeClr val="bg1"/>
                  </a:solidFill>
                </a:rPr>
                <a:t/>
              </a:r>
              <a:br>
                <a:rPr lang="hu-HU" sz="2000" b="1" dirty="0" smtClean="0">
                  <a:solidFill>
                    <a:schemeClr val="bg1"/>
                  </a:solidFill>
                </a:rPr>
              </a:br>
              <a:r>
                <a:rPr lang="hu-HU" dirty="0" smtClean="0">
                  <a:solidFill>
                    <a:schemeClr val="bg1"/>
                  </a:solidFill>
                </a:rPr>
                <a:t>és </a:t>
              </a:r>
              <a:r>
                <a:rPr lang="hu-HU" dirty="0">
                  <a:solidFill>
                    <a:schemeClr val="bg1"/>
                  </a:solidFill>
                </a:rPr>
                <a:t>egy másik ország kultúrájának </a:t>
              </a:r>
              <a:r>
                <a:rPr lang="hu-HU" dirty="0" smtClean="0">
                  <a:solidFill>
                    <a:schemeClr val="bg1"/>
                  </a:solidFill>
                </a:rPr>
                <a:t/>
              </a:r>
              <a:br>
                <a:rPr lang="hu-HU" dirty="0" smtClean="0">
                  <a:solidFill>
                    <a:schemeClr val="bg1"/>
                  </a:solidFill>
                </a:rPr>
              </a:br>
              <a:r>
                <a:rPr lang="hu-HU" dirty="0" smtClean="0">
                  <a:solidFill>
                    <a:schemeClr val="bg1"/>
                  </a:solidFill>
                </a:rPr>
                <a:t>a </a:t>
              </a:r>
              <a:r>
                <a:rPr lang="hu-HU" dirty="0">
                  <a:solidFill>
                    <a:schemeClr val="bg1"/>
                  </a:solidFill>
                </a:rPr>
                <a:t>megismerésére</a:t>
              </a:r>
              <a:r>
                <a:rPr lang="hu-HU" dirty="0" smtClean="0">
                  <a:solidFill>
                    <a:schemeClr val="bg1"/>
                  </a:solidFill>
                </a:rPr>
                <a:t>.</a:t>
              </a:r>
            </a:p>
            <a:p>
              <a:pPr algn="ctr"/>
              <a:endParaRPr lang="hu-HU" sz="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hu-HU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Zsófi, Államközi Ösztöndíjak</a:t>
              </a:r>
              <a:endParaRPr lang="hu-H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4129830" y="1179577"/>
            <a:ext cx="3890979" cy="2587752"/>
            <a:chOff x="4288017" y="1179577"/>
            <a:chExt cx="3890979" cy="2587752"/>
          </a:xfrm>
        </p:grpSpPr>
        <p:sp>
          <p:nvSpPr>
            <p:cNvPr id="8" name="Téglalap 7"/>
            <p:cNvSpPr/>
            <p:nvPr/>
          </p:nvSpPr>
          <p:spPr>
            <a:xfrm rot="16200000">
              <a:off x="4939631" y="527964"/>
              <a:ext cx="2587752" cy="3890978"/>
            </a:xfrm>
            <a:prstGeom prst="rect">
              <a:avLst/>
            </a:prstGeom>
            <a:solidFill>
              <a:srgbClr val="E86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4288017" y="1417887"/>
              <a:ext cx="3890979" cy="2185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</a:t>
              </a:r>
              <a:r>
                <a:rPr lang="hu-HU" dirty="0" smtClean="0">
                  <a:solidFill>
                    <a:schemeClr val="bg1"/>
                  </a:solidFill>
                </a:rPr>
                <a:t>… már </a:t>
              </a:r>
              <a:r>
                <a:rPr lang="hu-HU" dirty="0">
                  <a:solidFill>
                    <a:schemeClr val="bg1"/>
                  </a:solidFill>
                </a:rPr>
                <a:t>az ösztöndíjas időszak alatt </a:t>
              </a:r>
              <a:r>
                <a:rPr lang="hu-HU" sz="2000" b="1" dirty="0">
                  <a:solidFill>
                    <a:schemeClr val="bg1"/>
                  </a:solidFill>
                </a:rPr>
                <a:t>meghívott előadóként részt vehettem egy</a:t>
              </a:r>
              <a:r>
                <a:rPr lang="hu-HU" dirty="0">
                  <a:solidFill>
                    <a:schemeClr val="bg1"/>
                  </a:solidFill>
                </a:rPr>
                <a:t> olyan </a:t>
              </a:r>
              <a:r>
                <a:rPr lang="hu-HU" sz="2000" b="1" dirty="0">
                  <a:solidFill>
                    <a:schemeClr val="bg1"/>
                  </a:solidFill>
                </a:rPr>
                <a:t>700 fős konferencián</a:t>
              </a:r>
              <a:r>
                <a:rPr lang="hu-HU" dirty="0">
                  <a:solidFill>
                    <a:schemeClr val="bg1"/>
                  </a:solidFill>
                </a:rPr>
                <a:t>, ahol Dél-Amerika legnagyobb szaktekintélyeivel </a:t>
              </a:r>
              <a:r>
                <a:rPr lang="hu-HU" dirty="0" smtClean="0">
                  <a:solidFill>
                    <a:schemeClr val="bg1"/>
                  </a:solidFill>
                </a:rPr>
                <a:t>találkozhattam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endParaRPr lang="hu-HU" sz="800" dirty="0">
                <a:solidFill>
                  <a:schemeClr val="bg1"/>
                </a:solidFill>
              </a:endParaRPr>
            </a:p>
            <a:p>
              <a:pPr algn="ctr"/>
              <a:r>
                <a:rPr lang="hu-HU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Judit, Magyar Állami Eötvös Ösztöndíj</a:t>
              </a:r>
              <a:endParaRPr lang="hu-HU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8098936" y="3833638"/>
            <a:ext cx="3900121" cy="2679468"/>
            <a:chOff x="8238269" y="3833638"/>
            <a:chExt cx="3900121" cy="2679468"/>
          </a:xfrm>
        </p:grpSpPr>
        <p:sp>
          <p:nvSpPr>
            <p:cNvPr id="11" name="Téglalap 10"/>
            <p:cNvSpPr/>
            <p:nvPr/>
          </p:nvSpPr>
          <p:spPr>
            <a:xfrm rot="16200000">
              <a:off x="8885895" y="3186012"/>
              <a:ext cx="2604869" cy="3900121"/>
            </a:xfrm>
            <a:prstGeom prst="rect">
              <a:avLst/>
            </a:prstGeom>
            <a:solidFill>
              <a:srgbClr val="395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8243931" y="3927783"/>
              <a:ext cx="389445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</a:t>
              </a:r>
              <a:r>
                <a:rPr lang="hu-HU" dirty="0" smtClean="0">
                  <a:solidFill>
                    <a:schemeClr val="bg1"/>
                  </a:solidFill>
                </a:rPr>
                <a:t>Berlin </a:t>
              </a:r>
              <a:r>
                <a:rPr lang="hu-HU" dirty="0">
                  <a:solidFill>
                    <a:schemeClr val="bg1"/>
                  </a:solidFill>
                </a:rPr>
                <a:t>elsősorban a német és angol nyelvű szakirodalmak felkutatása terén volt hasznos számomra. </a:t>
              </a:r>
              <a:r>
                <a:rPr lang="hu-HU" sz="2000" b="1" dirty="0">
                  <a:solidFill>
                    <a:schemeClr val="bg1"/>
                  </a:solidFill>
                </a:rPr>
                <a:t>Olyan anyagokhoz férhettem</a:t>
              </a:r>
              <a:r>
                <a:rPr lang="hu-HU" dirty="0">
                  <a:solidFill>
                    <a:schemeClr val="bg1"/>
                  </a:solidFill>
                </a:rPr>
                <a:t> ott hozzá, </a:t>
              </a:r>
              <a:r>
                <a:rPr lang="hu-HU" sz="2000" b="1" dirty="0">
                  <a:solidFill>
                    <a:schemeClr val="bg1"/>
                  </a:solidFill>
                </a:rPr>
                <a:t>amelyeket </a:t>
              </a:r>
              <a:r>
                <a:rPr lang="hu-HU" dirty="0">
                  <a:solidFill>
                    <a:schemeClr val="bg1"/>
                  </a:solidFill>
                </a:rPr>
                <a:t>más úton nem, vagy csak </a:t>
              </a:r>
              <a:r>
                <a:rPr lang="hu-HU" sz="2000" b="1" dirty="0">
                  <a:solidFill>
                    <a:schemeClr val="bg1"/>
                  </a:solidFill>
                </a:rPr>
                <a:t>igen lassan </a:t>
              </a:r>
              <a:r>
                <a:rPr lang="hu-HU" dirty="0">
                  <a:solidFill>
                    <a:schemeClr val="bg1"/>
                  </a:solidFill>
                </a:rPr>
                <a:t>és drágán </a:t>
              </a:r>
              <a:r>
                <a:rPr lang="hu-HU" sz="2000" b="1" dirty="0">
                  <a:solidFill>
                    <a:schemeClr val="bg1"/>
                  </a:solidFill>
                </a:rPr>
                <a:t>lehetett volna itthonról </a:t>
              </a:r>
              <a:r>
                <a:rPr lang="hu-HU" sz="2000" b="1" dirty="0" smtClean="0">
                  <a:solidFill>
                    <a:schemeClr val="bg1"/>
                  </a:solidFill>
                </a:rPr>
                <a:t>elérni</a:t>
              </a:r>
              <a:r>
                <a:rPr lang="hu-HU" dirty="0" smtClean="0">
                  <a:solidFill>
                    <a:schemeClr val="bg1"/>
                  </a:solidFill>
                </a:rPr>
                <a:t>.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  <a:p>
              <a:pPr algn="ctr"/>
              <a:endParaRPr lang="hu-HU" sz="800" dirty="0">
                <a:solidFill>
                  <a:schemeClr val="bg1"/>
                </a:solidFill>
              </a:endParaRPr>
            </a:p>
            <a:p>
              <a:pPr algn="ctr"/>
              <a:r>
                <a:rPr lang="hu-HU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Adrienn</a:t>
              </a:r>
              <a:r>
                <a:rPr lang="hu-HU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, Magyar Állami Eötvös Ösztöndíj</a:t>
              </a:r>
            </a:p>
          </p:txBody>
        </p:sp>
      </p:grpSp>
      <p:sp>
        <p:nvSpPr>
          <p:cNvPr id="16" name="Téglalap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86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18417" b="200"/>
          <a:stretch/>
        </p:blipFill>
        <p:spPr>
          <a:xfrm>
            <a:off x="197963" y="1178351"/>
            <a:ext cx="3859096" cy="2582944"/>
          </a:xfrm>
          <a:prstGeom prst="rect">
            <a:avLst/>
          </a:prstGeom>
        </p:spPr>
      </p:pic>
      <p:sp>
        <p:nvSpPr>
          <p:cNvPr id="20" name="Cím 1"/>
          <p:cNvSpPr txBox="1">
            <a:spLocks/>
          </p:cNvSpPr>
          <p:nvPr/>
        </p:nvSpPr>
        <p:spPr>
          <a:xfrm>
            <a:off x="1042417" y="511002"/>
            <a:ext cx="1106159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EE6500"/>
                </a:solidFill>
                <a:latin typeface="+mn-lt"/>
                <a:cs typeface="Arial" panose="020B0604020202020204" pitchFamily="34" charset="0"/>
              </a:rPr>
              <a:t>LEHETŐSÉGEK</a:t>
            </a:r>
            <a:r>
              <a:rPr lang="hu-HU" sz="22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>
                <a:solidFill>
                  <a:srgbClr val="EE6500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rgbClr val="EE6500"/>
                </a:solidFill>
                <a:cs typeface="Arial" panose="020B0604020202020204" pitchFamily="34" charset="0"/>
              </a:rPr>
              <a:t>A </a:t>
            </a:r>
            <a:r>
              <a:rPr lang="hu-HU" sz="3600" spc="80" smtClean="0">
                <a:solidFill>
                  <a:srgbClr val="EE6500"/>
                </a:solidFill>
                <a:cs typeface="Arial" panose="020B0604020202020204" pitchFamily="34" charset="0"/>
              </a:rPr>
              <a:t>VILÁG SZÁMOS </a:t>
            </a:r>
            <a:r>
              <a:rPr lang="hu-HU" sz="3600" spc="80" dirty="0" smtClean="0">
                <a:solidFill>
                  <a:srgbClr val="EE6500"/>
                </a:solidFill>
                <a:cs typeface="Arial" panose="020B0604020202020204" pitchFamily="34" charset="0"/>
              </a:rPr>
              <a:t>ORSZÁGÁBA!</a:t>
            </a:r>
            <a:endParaRPr lang="hu-HU" sz="3600" spc="80" dirty="0">
              <a:solidFill>
                <a:srgbClr val="EE6500"/>
              </a:solidFill>
              <a:cs typeface="Arial" panose="020B0604020202020204" pitchFamily="34" charset="0"/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r="5327" b="20367"/>
          <a:stretch/>
        </p:blipFill>
        <p:spPr>
          <a:xfrm>
            <a:off x="4128940" y="3839671"/>
            <a:ext cx="3883843" cy="26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zis 22"/>
          <p:cNvSpPr/>
          <p:nvPr/>
        </p:nvSpPr>
        <p:spPr>
          <a:xfrm>
            <a:off x="5017322" y="1648095"/>
            <a:ext cx="1958513" cy="1958513"/>
          </a:xfrm>
          <a:prstGeom prst="ellipse">
            <a:avLst/>
          </a:prstGeom>
          <a:solidFill>
            <a:srgbClr val="70A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artalom helye 2"/>
          <p:cNvSpPr txBox="1">
            <a:spLocks/>
          </p:cNvSpPr>
          <p:nvPr/>
        </p:nvSpPr>
        <p:spPr>
          <a:xfrm>
            <a:off x="5045309" y="2352736"/>
            <a:ext cx="1925515" cy="1195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BARÁTOK</a:t>
            </a:r>
            <a:r>
              <a:rPr lang="hu-HU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hu-HU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hu-HU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a világ minden tájáról</a:t>
            </a:r>
            <a:endParaRPr lang="hu-HU" sz="2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 rot="19948180">
            <a:off x="6460230" y="1290327"/>
            <a:ext cx="492210" cy="1251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9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042417" y="511002"/>
            <a:ext cx="1106159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EE6500"/>
                </a:solidFill>
                <a:latin typeface="+mn-lt"/>
                <a:cs typeface="Arial" panose="020B0604020202020204" pitchFamily="34" charset="0"/>
              </a:rPr>
              <a:t>ÉRVEK</a:t>
            </a:r>
            <a:r>
              <a:rPr lang="hu-HU" sz="22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 smtClean="0">
                <a:solidFill>
                  <a:srgbClr val="EE6500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rgbClr val="EE6500"/>
                </a:solidFill>
                <a:cs typeface="Arial" panose="020B0604020202020204" pitchFamily="34" charset="0"/>
              </a:rPr>
              <a:t>AZ ÁLLAMKÖZI ÖSZTÖNDÍJAK MELLETT</a:t>
            </a:r>
            <a:endParaRPr lang="hu-HU" sz="3600" spc="80" dirty="0">
              <a:solidFill>
                <a:srgbClr val="EE6500"/>
              </a:solidFill>
              <a:cs typeface="Arial" panose="020B0604020202020204" pitchFamily="34" charset="0"/>
            </a:endParaRPr>
          </a:p>
        </p:txBody>
      </p:sp>
      <p:sp>
        <p:nvSpPr>
          <p:cNvPr id="21" name="Ellipszis 20"/>
          <p:cNvSpPr/>
          <p:nvPr/>
        </p:nvSpPr>
        <p:spPr>
          <a:xfrm>
            <a:off x="679469" y="1654117"/>
            <a:ext cx="1958513" cy="1958513"/>
          </a:xfrm>
          <a:prstGeom prst="ellipse">
            <a:avLst/>
          </a:prstGeom>
          <a:solidFill>
            <a:srgbClr val="F9E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2848395" y="1604999"/>
            <a:ext cx="1958513" cy="1958513"/>
          </a:xfrm>
          <a:prstGeom prst="ellipse">
            <a:avLst/>
          </a:prstGeom>
          <a:solidFill>
            <a:srgbClr val="E86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7191260" y="1697213"/>
            <a:ext cx="1958513" cy="1958513"/>
          </a:xfrm>
          <a:prstGeom prst="ellipse">
            <a:avLst/>
          </a:prstGeom>
          <a:solidFill>
            <a:srgbClr val="B31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9360186" y="1648095"/>
            <a:ext cx="1958513" cy="1958513"/>
          </a:xfrm>
          <a:prstGeom prst="ellipse">
            <a:avLst/>
          </a:prstGeom>
          <a:solidFill>
            <a:srgbClr val="F9E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1764694" y="3796606"/>
            <a:ext cx="1958513" cy="1958513"/>
          </a:xfrm>
          <a:prstGeom prst="ellipse">
            <a:avLst/>
          </a:prstGeom>
          <a:solidFill>
            <a:srgbClr val="B31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3941143" y="3753510"/>
            <a:ext cx="6296366" cy="2007631"/>
            <a:chOff x="4563312" y="410957"/>
            <a:chExt cx="5818742" cy="1855338"/>
          </a:xfrm>
        </p:grpSpPr>
        <p:sp>
          <p:nvSpPr>
            <p:cNvPr id="15" name="Ellipszis 14"/>
            <p:cNvSpPr/>
            <p:nvPr/>
          </p:nvSpPr>
          <p:spPr>
            <a:xfrm>
              <a:off x="4563312" y="456349"/>
              <a:ext cx="1809946" cy="1809946"/>
            </a:xfrm>
            <a:prstGeom prst="ellipse">
              <a:avLst/>
            </a:prstGeom>
            <a:solidFill>
              <a:srgbClr val="F9E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Ellipszis 15"/>
            <p:cNvSpPr/>
            <p:nvPr/>
          </p:nvSpPr>
          <p:spPr>
            <a:xfrm>
              <a:off x="6567710" y="410957"/>
              <a:ext cx="1809946" cy="1809946"/>
            </a:xfrm>
            <a:prstGeom prst="ellipse">
              <a:avLst/>
            </a:prstGeom>
            <a:solidFill>
              <a:srgbClr val="E86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/>
            <p:cNvSpPr/>
            <p:nvPr/>
          </p:nvSpPr>
          <p:spPr>
            <a:xfrm>
              <a:off x="8572108" y="450784"/>
              <a:ext cx="1809946" cy="1809946"/>
            </a:xfrm>
            <a:prstGeom prst="ellipse">
              <a:avLst/>
            </a:prstGeom>
            <a:solidFill>
              <a:srgbClr val="70A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4" name="Tartalom helye 2"/>
          <p:cNvSpPr>
            <a:spLocks noGrp="1"/>
          </p:cNvSpPr>
          <p:nvPr>
            <p:ph idx="1"/>
          </p:nvPr>
        </p:nvSpPr>
        <p:spPr>
          <a:xfrm>
            <a:off x="3955286" y="4536722"/>
            <a:ext cx="1925515" cy="1195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6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KULTÚRÁK</a:t>
            </a:r>
            <a:r>
              <a:rPr lang="hu-HU" sz="22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/>
            </a:r>
            <a:br>
              <a:rPr lang="hu-HU" sz="2200" b="1" dirty="0" smtClean="0">
                <a:solidFill>
                  <a:srgbClr val="E86215"/>
                </a:solidFill>
                <a:cs typeface="Arial" panose="020B0604020202020204" pitchFamily="34" charset="0"/>
              </a:rPr>
            </a:br>
            <a:r>
              <a:rPr lang="hu-HU" sz="2200" dirty="0" smtClean="0">
                <a:solidFill>
                  <a:srgbClr val="E86215"/>
                </a:solidFill>
                <a:cs typeface="Arial" panose="020B0604020202020204" pitchFamily="34" charset="0"/>
              </a:rPr>
              <a:t>megismerése</a:t>
            </a:r>
            <a:endParaRPr lang="hu-HU" sz="2200" dirty="0">
              <a:solidFill>
                <a:srgbClr val="E86215"/>
              </a:solidFill>
              <a:cs typeface="Arial" panose="020B0604020202020204" pitchFamily="34" charset="0"/>
            </a:endParaRPr>
          </a:p>
        </p:txBody>
      </p:sp>
      <p:sp>
        <p:nvSpPr>
          <p:cNvPr id="55" name="Tartalom helye 2"/>
          <p:cNvSpPr txBox="1">
            <a:spLocks/>
          </p:cNvSpPr>
          <p:nvPr/>
        </p:nvSpPr>
        <p:spPr>
          <a:xfrm>
            <a:off x="677657" y="1984617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200" dirty="0" smtClean="0">
                <a:solidFill>
                  <a:srgbClr val="EE6500"/>
                </a:solidFill>
                <a:cs typeface="Arial" panose="020B0604020202020204" pitchFamily="34" charset="0"/>
              </a:rPr>
              <a:t>sokszínű</a:t>
            </a:r>
            <a:r>
              <a:rPr lang="hu-HU" sz="16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/>
            </a:r>
            <a:br>
              <a:rPr lang="hu-HU" sz="1600" b="1" dirty="0" smtClean="0">
                <a:solidFill>
                  <a:srgbClr val="EE6500"/>
                </a:solidFill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>LEHETŐSÉGEK</a:t>
            </a:r>
            <a:endParaRPr lang="hu-HU" sz="2400" b="1" dirty="0">
              <a:solidFill>
                <a:srgbClr val="EE6500"/>
              </a:solidFill>
              <a:cs typeface="Arial" panose="020B0604020202020204" pitchFamily="34" charset="0"/>
            </a:endParaRPr>
          </a:p>
        </p:txBody>
      </p:sp>
      <p:sp>
        <p:nvSpPr>
          <p:cNvPr id="56" name="Tartalom helye 2"/>
          <p:cNvSpPr txBox="1">
            <a:spLocks/>
          </p:cNvSpPr>
          <p:nvPr/>
        </p:nvSpPr>
        <p:spPr>
          <a:xfrm>
            <a:off x="2843384" y="1985717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200" dirty="0" smtClean="0">
                <a:solidFill>
                  <a:schemeClr val="bg1"/>
                </a:solidFill>
                <a:cs typeface="Arial" panose="020B0604020202020204" pitchFamily="34" charset="0"/>
              </a:rPr>
              <a:t>magas</a:t>
            </a:r>
            <a:r>
              <a:rPr lang="hu-H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hu-H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ÖSZTÖNDÍJAK</a:t>
            </a:r>
            <a:endParaRPr lang="hu-HU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7" name="Tartalom helye 2"/>
          <p:cNvSpPr txBox="1">
            <a:spLocks/>
          </p:cNvSpPr>
          <p:nvPr/>
        </p:nvSpPr>
        <p:spPr>
          <a:xfrm>
            <a:off x="7181237" y="1982893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TOP</a:t>
            </a:r>
            <a:r>
              <a:rPr lang="hu-H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hu-H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bg1"/>
                </a:solidFill>
                <a:cs typeface="Arial" panose="020B0604020202020204" pitchFamily="34" charset="0"/>
              </a:rPr>
              <a:t>EGYETEMEK</a:t>
            </a:r>
            <a:endParaRPr lang="hu-H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8" name="Tartalom helye 2"/>
          <p:cNvSpPr txBox="1">
            <a:spLocks/>
          </p:cNvSpPr>
          <p:nvPr/>
        </p:nvSpPr>
        <p:spPr>
          <a:xfrm>
            <a:off x="9281111" y="2061317"/>
            <a:ext cx="2137947" cy="1025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400" dirty="0" smtClean="0">
                <a:solidFill>
                  <a:srgbClr val="EE6500"/>
                </a:solidFill>
                <a:cs typeface="Arial" panose="020B0604020202020204" pitchFamily="34" charset="0"/>
              </a:rPr>
              <a:t>diploma mellé</a:t>
            </a:r>
            <a:r>
              <a:rPr lang="hu-HU" sz="24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/>
            </a:r>
            <a:br>
              <a:rPr lang="hu-HU" sz="2400" b="1" dirty="0" smtClean="0">
                <a:solidFill>
                  <a:srgbClr val="EE6500"/>
                </a:solidFill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>KÜLFÖLDI</a:t>
            </a:r>
            <a:br>
              <a:rPr lang="hu-HU" sz="2400" b="1" dirty="0" smtClean="0">
                <a:solidFill>
                  <a:srgbClr val="EE6500"/>
                </a:solidFill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>TAPASZTALAT</a:t>
            </a:r>
            <a:endParaRPr lang="hu-HU" sz="2400" b="1" dirty="0">
              <a:solidFill>
                <a:srgbClr val="EE6500"/>
              </a:solidFill>
              <a:cs typeface="Arial" panose="020B0604020202020204" pitchFamily="34" charset="0"/>
            </a:endParaRPr>
          </a:p>
        </p:txBody>
      </p:sp>
      <p:sp>
        <p:nvSpPr>
          <p:cNvPr id="59" name="Tartalom helye 2"/>
          <p:cNvSpPr txBox="1">
            <a:spLocks/>
          </p:cNvSpPr>
          <p:nvPr/>
        </p:nvSpPr>
        <p:spPr>
          <a:xfrm>
            <a:off x="1746578" y="4172489"/>
            <a:ext cx="1984151" cy="1195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NYELV-TANULÁS</a:t>
            </a:r>
            <a:endParaRPr lang="hu-HU" sz="1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1" name="Tartalom helye 2"/>
          <p:cNvSpPr txBox="1">
            <a:spLocks/>
          </p:cNvSpPr>
          <p:nvPr/>
        </p:nvSpPr>
        <p:spPr>
          <a:xfrm>
            <a:off x="6091215" y="4532349"/>
            <a:ext cx="1984151" cy="1153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ÖNISMERET</a:t>
            </a:r>
            <a:endParaRPr lang="hu-HU" sz="1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2" name="Tartalom helye 2"/>
          <p:cNvSpPr txBox="1">
            <a:spLocks/>
          </p:cNvSpPr>
          <p:nvPr/>
        </p:nvSpPr>
        <p:spPr>
          <a:xfrm>
            <a:off x="8266925" y="4551914"/>
            <a:ext cx="1984151" cy="1153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ÖNÁLLÓSÁG</a:t>
            </a:r>
            <a:endParaRPr lang="hu-HU" sz="1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4" t="16897" r="29672" b="17919"/>
          <a:stretch/>
        </p:blipFill>
        <p:spPr>
          <a:xfrm rot="20792299">
            <a:off x="6275023" y="1240399"/>
            <a:ext cx="845879" cy="1373859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28" y="4770473"/>
            <a:ext cx="1801372" cy="1801372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964">
            <a:off x="10426684" y="2016483"/>
            <a:ext cx="1801372" cy="1801372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22730" r="20960" b="21799"/>
          <a:stretch/>
        </p:blipFill>
        <p:spPr>
          <a:xfrm>
            <a:off x="1006311" y="3053324"/>
            <a:ext cx="886737" cy="83923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47" y="4781885"/>
            <a:ext cx="1378976" cy="13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9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8" t="-113" r="9419" b="391"/>
          <a:stretch/>
        </p:blipFill>
        <p:spPr>
          <a:xfrm>
            <a:off x="460867" y="1584736"/>
            <a:ext cx="3722253" cy="479721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60867" y="5222449"/>
            <a:ext cx="3722253" cy="1159497"/>
          </a:xfrm>
          <a:prstGeom prst="rect">
            <a:avLst/>
          </a:prstGeom>
          <a:solidFill>
            <a:srgbClr val="B31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508001" y="5289339"/>
            <a:ext cx="372225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Fontos: </a:t>
            </a:r>
            <a:r>
              <a:rPr lang="hu-H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eltérések lehetnek országok és ösztöndíjtípusok között!</a:t>
            </a:r>
            <a:endParaRPr lang="hu-H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B31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4417535" y="1566867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Lehetőségek:</a:t>
            </a:r>
            <a:endParaRPr lang="hu-HU" sz="2400" b="1" dirty="0">
              <a:solidFill>
                <a:srgbClr val="B3108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417535" y="1932986"/>
            <a:ext cx="691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EB5F3A"/>
                </a:solidFill>
                <a:cs typeface="Arial" panose="020B0604020202020204" pitchFamily="34" charset="0"/>
              </a:rPr>
              <a:t>teljes- vagy részképzés, nyári egyetem, </a:t>
            </a:r>
            <a:br>
              <a:rPr lang="hu-HU" sz="2600" b="1" dirty="0" smtClean="0">
                <a:solidFill>
                  <a:srgbClr val="EB5F3A"/>
                </a:solidFill>
                <a:cs typeface="Arial" panose="020B0604020202020204" pitchFamily="34" charset="0"/>
              </a:rPr>
            </a:br>
            <a:r>
              <a:rPr lang="hu-HU" sz="2600" b="1" dirty="0" smtClean="0">
                <a:solidFill>
                  <a:srgbClr val="EB5F3A"/>
                </a:solidFill>
                <a:cs typeface="Arial" panose="020B0604020202020204" pitchFamily="34" charset="0"/>
              </a:rPr>
              <a:t>rövid- és hosszú tanulmányutak</a:t>
            </a:r>
            <a:endParaRPr lang="hu-HU" sz="2600" b="1" dirty="0">
              <a:solidFill>
                <a:srgbClr val="EB5F3A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295038" y="1279747"/>
            <a:ext cx="1958513" cy="1958513"/>
            <a:chOff x="118181" y="1139885"/>
            <a:chExt cx="1958513" cy="1958513"/>
          </a:xfrm>
        </p:grpSpPr>
        <p:sp>
          <p:nvSpPr>
            <p:cNvPr id="37" name="Ellipszis 36"/>
            <p:cNvSpPr/>
            <p:nvPr/>
          </p:nvSpPr>
          <p:spPr>
            <a:xfrm>
              <a:off x="118181" y="1139885"/>
              <a:ext cx="1958513" cy="1958513"/>
            </a:xfrm>
            <a:prstGeom prst="ellipse">
              <a:avLst/>
            </a:prstGeom>
            <a:solidFill>
              <a:srgbClr val="395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18181" y="1601244"/>
              <a:ext cx="1958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95000"/>
              </a:pP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Európa </a:t>
              </a:r>
              <a:b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és a világ közel </a:t>
              </a:r>
              <a:b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60 országába</a:t>
              </a:r>
              <a:endParaRPr lang="hu-HU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1" name="Szövegdoboz 40"/>
          <p:cNvSpPr txBox="1"/>
          <p:nvPr/>
        </p:nvSpPr>
        <p:spPr>
          <a:xfrm>
            <a:off x="4417535" y="2857748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Kik pályázhatnak?</a:t>
            </a:r>
            <a:endParaRPr lang="hu-HU" sz="2400" b="1" dirty="0">
              <a:solidFill>
                <a:srgbClr val="B31080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4417535" y="3223867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EB5F3A"/>
                </a:solidFill>
                <a:cs typeface="Arial" panose="020B0604020202020204" pitchFamily="34" charset="0"/>
              </a:rPr>
              <a:t>BA-, MA-, PhD-hallgatók</a:t>
            </a:r>
            <a:endParaRPr lang="hu-HU" sz="2600" b="1" dirty="0">
              <a:solidFill>
                <a:srgbClr val="EB5F3A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4417535" y="3819293"/>
            <a:ext cx="720632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Hol lehet pályázni?</a:t>
            </a:r>
            <a:endParaRPr lang="hu-HU" sz="2400" b="1" dirty="0">
              <a:solidFill>
                <a:srgbClr val="B31080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4417535" y="4185412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scholarship.hu</a:t>
            </a:r>
            <a:r>
              <a:rPr lang="hu-HU" sz="2600" b="1" dirty="0" smtClean="0">
                <a:solidFill>
                  <a:srgbClr val="EB5F3A"/>
                </a:solidFill>
                <a:cs typeface="Arial" panose="020B0604020202020204" pitchFamily="34" charset="0"/>
              </a:rPr>
              <a:t> </a:t>
            </a:r>
            <a:r>
              <a:rPr lang="hu-HU" sz="2600" dirty="0" smtClean="0">
                <a:solidFill>
                  <a:srgbClr val="EB5F3A"/>
                </a:solidFill>
                <a:latin typeface="+mj-lt"/>
                <a:cs typeface="Arial" panose="020B0604020202020204" pitchFamily="34" charset="0"/>
              </a:rPr>
              <a:t>oldalon</a:t>
            </a:r>
            <a:endParaRPr lang="hu-HU" sz="2600" dirty="0">
              <a:solidFill>
                <a:srgbClr val="EB5F3A"/>
              </a:solidFill>
              <a:latin typeface="+mj-lt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4417535" y="4724051"/>
            <a:ext cx="720632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Mikor lehet pályázni?</a:t>
            </a:r>
            <a:endParaRPr lang="hu-HU" sz="2400" b="1" dirty="0">
              <a:solidFill>
                <a:srgbClr val="B31080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4417535" y="5090170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dirty="0" smtClean="0">
                <a:solidFill>
                  <a:srgbClr val="EB5F3A"/>
                </a:solidFill>
                <a:latin typeface="+mj-lt"/>
                <a:cs typeface="Arial" panose="020B0604020202020204" pitchFamily="34" charset="0"/>
              </a:rPr>
              <a:t>évente </a:t>
            </a:r>
            <a:r>
              <a:rPr lang="hu-HU" sz="2600" b="1" dirty="0" smtClean="0">
                <a:solidFill>
                  <a:srgbClr val="EB5F3A"/>
                </a:solidFill>
                <a:cs typeface="Arial" panose="020B0604020202020204" pitchFamily="34" charset="0"/>
              </a:rPr>
              <a:t>novembertől márciusig</a:t>
            </a:r>
            <a:endParaRPr lang="hu-HU" sz="2600" b="1" dirty="0">
              <a:solidFill>
                <a:srgbClr val="EB5F3A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4417535" y="5648293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Ösztöndíjas utak megvalósítása:</a:t>
            </a:r>
            <a:endParaRPr lang="hu-HU" sz="2400" b="1" dirty="0">
              <a:solidFill>
                <a:srgbClr val="B31080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4417535" y="6014412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dirty="0">
                <a:solidFill>
                  <a:srgbClr val="EB5F3A"/>
                </a:solidFill>
                <a:cs typeface="Arial" panose="020B0604020202020204" pitchFamily="34" charset="0"/>
              </a:rPr>
              <a:t>következő tanév </a:t>
            </a:r>
            <a:r>
              <a:rPr lang="hu-HU" sz="2600" b="1" dirty="0" smtClean="0">
                <a:solidFill>
                  <a:srgbClr val="EB5F3A"/>
                </a:solidFill>
                <a:cs typeface="Arial" panose="020B0604020202020204" pitchFamily="34" charset="0"/>
              </a:rPr>
              <a:t>szeptember 1-től július 31-ig</a:t>
            </a:r>
            <a:endParaRPr lang="hu-HU" sz="2600" b="1" dirty="0">
              <a:solidFill>
                <a:srgbClr val="EB5F3A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9601322" y="64171"/>
            <a:ext cx="2256957" cy="2236794"/>
            <a:chOff x="9601322" y="172596"/>
            <a:chExt cx="2055913" cy="2037546"/>
          </a:xfrm>
        </p:grpSpPr>
        <p:sp>
          <p:nvSpPr>
            <p:cNvPr id="21" name="Téglalap 20"/>
            <p:cNvSpPr/>
            <p:nvPr/>
          </p:nvSpPr>
          <p:spPr>
            <a:xfrm rot="5810009">
              <a:off x="10933056" y="1090087"/>
              <a:ext cx="924753" cy="523604"/>
            </a:xfrm>
            <a:prstGeom prst="rect">
              <a:avLst/>
            </a:prstGeom>
            <a:solidFill>
              <a:srgbClr val="A5C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6045">
              <a:off x="9601322" y="172596"/>
              <a:ext cx="2037546" cy="2037546"/>
            </a:xfrm>
            <a:prstGeom prst="rect">
              <a:avLst/>
            </a:prstGeom>
          </p:spPr>
        </p:pic>
      </p:grpSp>
      <p:sp>
        <p:nvSpPr>
          <p:cNvPr id="24" name="Cím 1"/>
          <p:cNvSpPr txBox="1">
            <a:spLocks/>
          </p:cNvSpPr>
          <p:nvPr/>
        </p:nvSpPr>
        <p:spPr>
          <a:xfrm>
            <a:off x="1234440" y="511002"/>
            <a:ext cx="10869576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EE6500"/>
                </a:solidFill>
                <a:latin typeface="+mn-lt"/>
                <a:cs typeface="Arial" panose="020B0604020202020204" pitchFamily="34" charset="0"/>
              </a:rPr>
              <a:t>ÁLLAMKÖZI</a:t>
            </a:r>
            <a:r>
              <a:rPr lang="hu-HU" sz="2200" b="1" dirty="0" smtClean="0">
                <a:solidFill>
                  <a:srgbClr val="EE6500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 smtClean="0">
                <a:solidFill>
                  <a:srgbClr val="EE6500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rgbClr val="EE6500"/>
                </a:solidFill>
                <a:cs typeface="Arial" panose="020B0604020202020204" pitchFamily="34" charset="0"/>
              </a:rPr>
              <a:t>ÖSZTÖNDÍJAK</a:t>
            </a:r>
            <a:endParaRPr lang="hu-HU" sz="3600" spc="80" dirty="0">
              <a:solidFill>
                <a:srgbClr val="EE6500"/>
              </a:solidFill>
              <a:cs typeface="Arial" panose="020B0604020202020204" pitchFamily="34" charset="0"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" y="260381"/>
            <a:ext cx="920188" cy="92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6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9" t="7280" r="17167" b="-17114"/>
          <a:stretch/>
        </p:blipFill>
        <p:spPr>
          <a:xfrm>
            <a:off x="457200" y="1690903"/>
            <a:ext cx="3721608" cy="469104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60867" y="5222449"/>
            <a:ext cx="3722253" cy="1159497"/>
          </a:xfrm>
          <a:prstGeom prst="rect">
            <a:avLst/>
          </a:prstGeom>
          <a:solidFill>
            <a:srgbClr val="E86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508001" y="5289339"/>
            <a:ext cx="372225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Fontos: </a:t>
            </a:r>
            <a:r>
              <a:rPr lang="hu-H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eltérések lehetnek országok és ösztöndíjtípusok között!</a:t>
            </a:r>
            <a:endParaRPr lang="hu-H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86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4417535" y="1566867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Lehetőségek:</a:t>
            </a:r>
            <a:endParaRPr lang="hu-HU" sz="2400" b="1" dirty="0">
              <a:solidFill>
                <a:srgbClr val="E86215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417535" y="1932986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3-6 hónapos ösztöndíjak</a:t>
            </a:r>
            <a:endParaRPr lang="hu-HU" sz="2600" b="1" dirty="0">
              <a:solidFill>
                <a:srgbClr val="395AA6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295038" y="1279747"/>
            <a:ext cx="1958513" cy="1958513"/>
            <a:chOff x="118181" y="1139885"/>
            <a:chExt cx="1958513" cy="1958513"/>
          </a:xfrm>
        </p:grpSpPr>
        <p:sp>
          <p:nvSpPr>
            <p:cNvPr id="37" name="Ellipszis 36"/>
            <p:cNvSpPr/>
            <p:nvPr/>
          </p:nvSpPr>
          <p:spPr>
            <a:xfrm>
              <a:off x="118181" y="1139885"/>
              <a:ext cx="1958513" cy="1958513"/>
            </a:xfrm>
            <a:prstGeom prst="ellipse">
              <a:avLst/>
            </a:prstGeom>
            <a:solidFill>
              <a:srgbClr val="B31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18181" y="1435700"/>
              <a:ext cx="19585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95000"/>
              </a:pP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Kutatás és művészet </a:t>
              </a:r>
              <a:b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a világ bármely országában</a:t>
              </a:r>
              <a:endParaRPr lang="hu-HU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1" name="Szövegdoboz 40"/>
          <p:cNvSpPr txBox="1"/>
          <p:nvPr/>
        </p:nvSpPr>
        <p:spPr>
          <a:xfrm>
            <a:off x="4417535" y="2500389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Kik pályázhatnak?</a:t>
            </a:r>
            <a:endParaRPr lang="hu-HU" sz="2400" b="1" dirty="0">
              <a:solidFill>
                <a:srgbClr val="E86215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4417535" y="2866508"/>
            <a:ext cx="691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dirty="0" smtClean="0">
                <a:solidFill>
                  <a:srgbClr val="395AA6"/>
                </a:solidFill>
                <a:latin typeface="+mj-lt"/>
                <a:cs typeface="Arial" panose="020B0604020202020204" pitchFamily="34" charset="0"/>
              </a:rPr>
              <a:t>40 évesnél nem idősebb </a:t>
            </a: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kiemelkedő </a:t>
            </a:r>
            <a:b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</a:b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MA+ diplomás kutatók</a:t>
            </a:r>
            <a:endParaRPr lang="hu-HU" sz="2600" b="1" dirty="0">
              <a:solidFill>
                <a:srgbClr val="395AA6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4417535" y="3819293"/>
            <a:ext cx="720632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Hol lehet pályázni?</a:t>
            </a:r>
            <a:endParaRPr lang="hu-HU" sz="2400" b="1" dirty="0">
              <a:solidFill>
                <a:srgbClr val="E86215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4417535" y="4185412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scholarship.hu</a:t>
            </a: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 </a:t>
            </a:r>
            <a:r>
              <a:rPr lang="hu-HU" sz="2600" dirty="0" smtClean="0">
                <a:solidFill>
                  <a:srgbClr val="395AA6"/>
                </a:solidFill>
                <a:latin typeface="+mj-lt"/>
                <a:cs typeface="Arial" panose="020B0604020202020204" pitchFamily="34" charset="0"/>
              </a:rPr>
              <a:t>oldalon</a:t>
            </a:r>
            <a:endParaRPr lang="hu-HU" sz="2600" dirty="0">
              <a:solidFill>
                <a:srgbClr val="395AA6"/>
              </a:solidFill>
              <a:latin typeface="+mj-lt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4417535" y="4724051"/>
            <a:ext cx="720632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Mikor lehet pályázni?</a:t>
            </a:r>
            <a:endParaRPr lang="hu-HU" sz="2400" b="1" dirty="0">
              <a:solidFill>
                <a:srgbClr val="E86215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4417535" y="5090170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dirty="0" smtClean="0">
                <a:solidFill>
                  <a:srgbClr val="395AA6"/>
                </a:solidFill>
                <a:latin typeface="+mj-lt"/>
                <a:cs typeface="Arial" panose="020B0604020202020204" pitchFamily="34" charset="0"/>
              </a:rPr>
              <a:t>évente </a:t>
            </a: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november - február</a:t>
            </a:r>
            <a:endParaRPr lang="hu-HU" sz="2600" b="1" dirty="0">
              <a:solidFill>
                <a:srgbClr val="395AA6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4417535" y="5648293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Ösztöndíjas utak megvalósítása:</a:t>
            </a:r>
            <a:endParaRPr lang="hu-HU" sz="2400" b="1" dirty="0">
              <a:solidFill>
                <a:srgbClr val="E86215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4417535" y="6014412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szeptembertől </a:t>
            </a:r>
            <a:r>
              <a:rPr lang="hu-HU" sz="2600" dirty="0" smtClean="0">
                <a:solidFill>
                  <a:srgbClr val="395AA6"/>
                </a:solidFill>
                <a:cs typeface="Arial" panose="020B0604020202020204" pitchFamily="34" charset="0"/>
              </a:rPr>
              <a:t>következő év </a:t>
            </a: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augusztus 31-ig</a:t>
            </a:r>
            <a:endParaRPr lang="hu-HU" sz="2600" b="1" dirty="0">
              <a:solidFill>
                <a:srgbClr val="395AA6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8" y="862759"/>
            <a:ext cx="2338024" cy="2338024"/>
          </a:xfrm>
          <a:prstGeom prst="rect">
            <a:avLst/>
          </a:prstGeom>
        </p:spPr>
      </p:pic>
      <p:sp>
        <p:nvSpPr>
          <p:cNvPr id="24" name="Cím 1"/>
          <p:cNvSpPr txBox="1">
            <a:spLocks/>
          </p:cNvSpPr>
          <p:nvPr/>
        </p:nvSpPr>
        <p:spPr>
          <a:xfrm>
            <a:off x="1197864" y="511002"/>
            <a:ext cx="10906152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395AA6"/>
                </a:solidFill>
                <a:latin typeface="+mn-lt"/>
                <a:cs typeface="Arial" panose="020B0604020202020204" pitchFamily="34" charset="0"/>
              </a:rPr>
              <a:t>MAGYAR ÁLLAMI EÖTVÖS</a:t>
            </a:r>
            <a:r>
              <a:rPr lang="hu-HU" sz="22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 smtClean="0">
                <a:solidFill>
                  <a:srgbClr val="395AA6"/>
                </a:solidFill>
                <a:cs typeface="Arial" panose="020B0604020202020204" pitchFamily="34" charset="0"/>
              </a:rPr>
              <a:t> </a:t>
            </a:r>
            <a:r>
              <a:rPr lang="hu-HU" sz="3600" spc="80" dirty="0" smtClean="0">
                <a:solidFill>
                  <a:srgbClr val="395AA6"/>
                </a:solidFill>
                <a:cs typeface="Arial" panose="020B0604020202020204" pitchFamily="34" charset="0"/>
              </a:rPr>
              <a:t>ÖSZTÖNDÍJ</a:t>
            </a:r>
            <a:endParaRPr lang="hu-HU" sz="3600" spc="80" dirty="0">
              <a:solidFill>
                <a:srgbClr val="395AA6"/>
              </a:solidFill>
              <a:cs typeface="Arial" panose="020B0604020202020204" pitchFamily="34" charset="0"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" y="260381"/>
            <a:ext cx="920188" cy="92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6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793992" y="1566867"/>
            <a:ext cx="4492556" cy="366119"/>
          </a:xfrm>
          <a:prstGeom prst="rect">
            <a:avLst/>
          </a:prstGeom>
          <a:solidFill>
            <a:srgbClr val="F9E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r="23984"/>
          <a:stretch/>
        </p:blipFill>
        <p:spPr>
          <a:xfrm>
            <a:off x="470104" y="1692992"/>
            <a:ext cx="3690416" cy="4688954"/>
          </a:xfrm>
          <a:prstGeom prst="rect">
            <a:avLst/>
          </a:prstGeom>
        </p:spPr>
      </p:pic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395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4417535" y="1566867"/>
            <a:ext cx="7686481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Lehetőségek: </a:t>
            </a:r>
            <a:r>
              <a:rPr lang="hu-HU" sz="2600" dirty="0">
                <a:solidFill>
                  <a:srgbClr val="B31080"/>
                </a:solidFill>
                <a:latin typeface="+mj-lt"/>
                <a:cs typeface="Arial" panose="020B0604020202020204" pitchFamily="34" charset="0"/>
              </a:rPr>
              <a:t>osztrák-magyar kapcsolattörténet</a:t>
            </a:r>
            <a:endParaRPr lang="hu-HU" sz="2600" dirty="0">
              <a:solidFill>
                <a:srgbClr val="B31080"/>
              </a:solidFill>
              <a:latin typeface="+mj-lt"/>
            </a:endParaRPr>
          </a:p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endParaRPr lang="hu-HU" sz="2400" b="1" dirty="0">
              <a:solidFill>
                <a:srgbClr val="395AA6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417535" y="1932986"/>
            <a:ext cx="6914576" cy="84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6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>
                <a:solidFill>
                  <a:srgbClr val="B31080"/>
                </a:solidFill>
                <a:cs typeface="Arial" panose="020B0604020202020204" pitchFamily="34" charset="0"/>
              </a:rPr>
              <a:t>1-2, illetve 2-4 hónap</a:t>
            </a:r>
          </a:p>
          <a:p>
            <a:pPr marL="342900" indent="-342900">
              <a:lnSpc>
                <a:spcPts val="2600"/>
              </a:lnSpc>
              <a:spcBef>
                <a:spcPts val="6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ösztöndíj + szállás</a:t>
            </a:r>
            <a:endParaRPr lang="hu-HU" sz="2600" b="1" dirty="0">
              <a:solidFill>
                <a:srgbClr val="B31080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280566" y="1279747"/>
            <a:ext cx="1972985" cy="1958513"/>
            <a:chOff x="103709" y="1139885"/>
            <a:chExt cx="1972985" cy="1958513"/>
          </a:xfrm>
        </p:grpSpPr>
        <p:sp>
          <p:nvSpPr>
            <p:cNvPr id="37" name="Ellipszis 36"/>
            <p:cNvSpPr/>
            <p:nvPr/>
          </p:nvSpPr>
          <p:spPr>
            <a:xfrm>
              <a:off x="118181" y="1139885"/>
              <a:ext cx="1958513" cy="1958513"/>
            </a:xfrm>
            <a:prstGeom prst="ellipse">
              <a:avLst/>
            </a:prstGeom>
            <a:solidFill>
              <a:srgbClr val="F9E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03709" y="1652387"/>
              <a:ext cx="1958513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buSzPct val="95000"/>
              </a:pPr>
              <a:r>
                <a:rPr lang="hu-HU" sz="28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  <a:t>Kutatás </a:t>
              </a:r>
            </a:p>
            <a:p>
              <a:pPr algn="ctr">
                <a:lnSpc>
                  <a:spcPct val="90000"/>
                </a:lnSpc>
                <a:buSzPct val="95000"/>
              </a:pPr>
              <a:r>
                <a:rPr lang="hu-HU" sz="2800" b="1" dirty="0" smtClean="0">
                  <a:solidFill>
                    <a:srgbClr val="E86215"/>
                  </a:solidFill>
                  <a:cs typeface="Arial" panose="020B0604020202020204" pitchFamily="34" charset="0"/>
                </a:rPr>
                <a:t>Bécsben</a:t>
              </a:r>
              <a:endParaRPr lang="hu-HU" sz="2800" b="1" dirty="0">
                <a:solidFill>
                  <a:srgbClr val="E86215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1" name="Szövegdoboz 40"/>
          <p:cNvSpPr txBox="1"/>
          <p:nvPr/>
        </p:nvSpPr>
        <p:spPr>
          <a:xfrm>
            <a:off x="4417535" y="2867845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Kik pályázhatnak?</a:t>
            </a:r>
            <a:endParaRPr lang="hu-HU" sz="2400" b="1" dirty="0">
              <a:solidFill>
                <a:srgbClr val="395AA6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4417535" y="3233964"/>
            <a:ext cx="6914576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6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dirty="0" smtClean="0">
                <a:solidFill>
                  <a:srgbClr val="B31080"/>
                </a:solidFill>
                <a:latin typeface="+mj-lt"/>
                <a:cs typeface="Arial" panose="020B0604020202020204" pitchFamily="34" charset="0"/>
              </a:rPr>
              <a:t>tapasztalt, illetve fiatal </a:t>
            </a:r>
            <a:r>
              <a:rPr lang="hu-HU" sz="26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MA+ diplomás kutatók</a:t>
            </a:r>
            <a:endParaRPr lang="hu-HU" sz="2600" b="1" dirty="0">
              <a:solidFill>
                <a:srgbClr val="B31080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4417535" y="3779038"/>
            <a:ext cx="720632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Hol lehet pályázni?</a:t>
            </a:r>
            <a:endParaRPr lang="hu-HU" sz="2400" b="1" dirty="0">
              <a:solidFill>
                <a:srgbClr val="395AA6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4417535" y="4145157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scholarship.hu</a:t>
            </a:r>
            <a:r>
              <a:rPr lang="hu-HU" sz="26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 </a:t>
            </a:r>
            <a:r>
              <a:rPr lang="hu-HU" sz="2600" dirty="0" smtClean="0">
                <a:solidFill>
                  <a:srgbClr val="B31080"/>
                </a:solidFill>
                <a:latin typeface="+mj-lt"/>
                <a:cs typeface="Arial" panose="020B0604020202020204" pitchFamily="34" charset="0"/>
              </a:rPr>
              <a:t>oldalon</a:t>
            </a:r>
            <a:endParaRPr lang="hu-HU" sz="2600" dirty="0">
              <a:solidFill>
                <a:srgbClr val="B31080"/>
              </a:solidFill>
              <a:latin typeface="+mj-lt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4417535" y="4703760"/>
            <a:ext cx="720632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Mikor lehet pályázni?</a:t>
            </a:r>
            <a:endParaRPr lang="hu-HU" sz="2400" b="1" dirty="0">
              <a:solidFill>
                <a:srgbClr val="395AA6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4417535" y="5069879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november - január</a:t>
            </a:r>
            <a:endParaRPr lang="hu-HU" sz="2600" b="1" dirty="0">
              <a:solidFill>
                <a:srgbClr val="B31080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4417535" y="5650591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Ösztöndíjas utak megvalósítása:</a:t>
            </a:r>
            <a:endParaRPr lang="hu-HU" sz="2400" b="1" dirty="0">
              <a:solidFill>
                <a:srgbClr val="395AA6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4417535" y="6016710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>
                <a:solidFill>
                  <a:srgbClr val="B31080"/>
                </a:solidFill>
                <a:cs typeface="Arial" panose="020B0604020202020204" pitchFamily="34" charset="0"/>
              </a:rPr>
              <a:t>j</a:t>
            </a:r>
            <a:r>
              <a:rPr lang="hu-HU" sz="26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úniustól </a:t>
            </a:r>
            <a:r>
              <a:rPr lang="hu-HU" sz="2600" dirty="0" smtClean="0">
                <a:solidFill>
                  <a:srgbClr val="B31080"/>
                </a:solidFill>
                <a:cs typeface="Arial" panose="020B0604020202020204" pitchFamily="34" charset="0"/>
              </a:rPr>
              <a:t>következő év</a:t>
            </a:r>
            <a:r>
              <a:rPr lang="hu-HU" sz="2600" b="1" dirty="0" smtClean="0">
                <a:solidFill>
                  <a:srgbClr val="B31080"/>
                </a:solidFill>
                <a:cs typeface="Arial" panose="020B0604020202020204" pitchFamily="34" charset="0"/>
              </a:rPr>
              <a:t> augusztus 31-ig</a:t>
            </a:r>
            <a:endParaRPr lang="hu-HU" sz="2600" b="1" dirty="0">
              <a:solidFill>
                <a:srgbClr val="B31080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10105193" y="4087153"/>
            <a:ext cx="1775686" cy="1775686"/>
            <a:chOff x="9769365" y="3777620"/>
            <a:chExt cx="1801372" cy="1801372"/>
          </a:xfrm>
        </p:grpSpPr>
        <p:sp>
          <p:nvSpPr>
            <p:cNvPr id="5" name="Téglalap 4"/>
            <p:cNvSpPr/>
            <p:nvPr/>
          </p:nvSpPr>
          <p:spPr>
            <a:xfrm rot="20970824">
              <a:off x="10309279" y="4279736"/>
              <a:ext cx="707583" cy="1083519"/>
            </a:xfrm>
            <a:prstGeom prst="rect">
              <a:avLst/>
            </a:prstGeom>
            <a:solidFill>
              <a:srgbClr val="F9E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365" y="3777620"/>
              <a:ext cx="1801372" cy="1801372"/>
            </a:xfrm>
            <a:prstGeom prst="rect">
              <a:avLst/>
            </a:prstGeom>
          </p:spPr>
        </p:pic>
      </p:grpSp>
      <p:sp>
        <p:nvSpPr>
          <p:cNvPr id="25" name="Cím 1"/>
          <p:cNvSpPr txBox="1">
            <a:spLocks/>
          </p:cNvSpPr>
          <p:nvPr/>
        </p:nvSpPr>
        <p:spPr>
          <a:xfrm>
            <a:off x="1234440" y="511002"/>
            <a:ext cx="10869576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B31080"/>
                </a:solidFill>
                <a:latin typeface="+mn-lt"/>
                <a:cs typeface="Arial" panose="020B0604020202020204" pitchFamily="34" charset="0"/>
              </a:rPr>
              <a:t>COLLEGIUM HUNGARICUM </a:t>
            </a:r>
            <a:r>
              <a:rPr lang="hu-HU" sz="3600" spc="80" dirty="0" smtClean="0">
                <a:solidFill>
                  <a:srgbClr val="B31080"/>
                </a:solidFill>
                <a:cs typeface="Arial" panose="020B0604020202020204" pitchFamily="34" charset="0"/>
              </a:rPr>
              <a:t>ÖSZTÖNDÍJ</a:t>
            </a:r>
            <a:endParaRPr lang="hu-HU" sz="3600" spc="80" dirty="0">
              <a:solidFill>
                <a:srgbClr val="B31080"/>
              </a:solidFill>
              <a:cs typeface="Arial" panose="020B0604020202020204" pitchFamily="34" charset="0"/>
            </a:endParaRP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" y="260381"/>
            <a:ext cx="920188" cy="92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1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r="27699"/>
          <a:stretch/>
        </p:blipFill>
        <p:spPr>
          <a:xfrm>
            <a:off x="457200" y="1572322"/>
            <a:ext cx="3721608" cy="379976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60867" y="5222449"/>
            <a:ext cx="3722253" cy="1159497"/>
          </a:xfrm>
          <a:prstGeom prst="rect">
            <a:avLst/>
          </a:prstGeom>
          <a:solidFill>
            <a:srgbClr val="70A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508001" y="5289339"/>
            <a:ext cx="372225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Figyelem! </a:t>
            </a:r>
            <a:r>
              <a:rPr lang="hu-H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schemeClr val="bg1"/>
                </a:solidFill>
                <a:cs typeface="Arial" panose="020B0604020202020204" pitchFamily="34" charset="0"/>
              </a:rPr>
              <a:t>pályázatot </a:t>
            </a:r>
            <a:r>
              <a:rPr lang="hu-H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hu-HU" sz="20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schemeClr val="bg1"/>
                </a:solidFill>
                <a:cs typeface="Arial" panose="020B0604020202020204" pitchFamily="34" charset="0"/>
              </a:rPr>
              <a:t>DAAD Információs Központnál kell benyújtani</a:t>
            </a:r>
            <a:r>
              <a:rPr lang="hu-HU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!</a:t>
            </a:r>
            <a:endParaRPr lang="hu-H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70A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4417535" y="1582654"/>
            <a:ext cx="5156233" cy="665317"/>
          </a:xfrm>
          <a:prstGeom prst="rect">
            <a:avLst/>
          </a:prstGeom>
          <a:solidFill>
            <a:srgbClr val="F9E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Cím 1"/>
          <p:cNvSpPr txBox="1">
            <a:spLocks/>
          </p:cNvSpPr>
          <p:nvPr/>
        </p:nvSpPr>
        <p:spPr>
          <a:xfrm>
            <a:off x="457200" y="395177"/>
            <a:ext cx="1106159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dirty="0" smtClean="0">
                <a:solidFill>
                  <a:srgbClr val="E86215"/>
                </a:solidFill>
                <a:latin typeface="+mn-lt"/>
                <a:cs typeface="Arial" panose="020B0604020202020204" pitchFamily="34" charset="0"/>
              </a:rPr>
              <a:t>DAAD</a:t>
            </a:r>
            <a:r>
              <a:rPr lang="hu-HU" sz="22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 </a:t>
            </a:r>
            <a:r>
              <a:rPr lang="hu-HU" sz="2200" spc="80" dirty="0" smtClean="0">
                <a:solidFill>
                  <a:srgbClr val="E86215"/>
                </a:solidFill>
                <a:cs typeface="Arial" panose="020B0604020202020204" pitchFamily="34" charset="0"/>
              </a:rPr>
              <a:t> – </a:t>
            </a:r>
            <a:r>
              <a:rPr lang="hu-HU" sz="3000" cap="all" spc="80" dirty="0" err="1" smtClean="0">
                <a:solidFill>
                  <a:srgbClr val="E86215"/>
                </a:solidFill>
                <a:cs typeface="Arial" panose="020B0604020202020204" pitchFamily="34" charset="0"/>
              </a:rPr>
              <a:t>Deutscher</a:t>
            </a:r>
            <a:r>
              <a:rPr lang="hu-HU" sz="3000" cap="all" spc="80" dirty="0" smtClean="0">
                <a:solidFill>
                  <a:srgbClr val="E86215"/>
                </a:solidFill>
                <a:cs typeface="Arial" panose="020B0604020202020204" pitchFamily="34" charset="0"/>
              </a:rPr>
              <a:t> </a:t>
            </a:r>
            <a:r>
              <a:rPr lang="hu-HU" sz="3000" cap="all" spc="80" dirty="0" err="1">
                <a:solidFill>
                  <a:srgbClr val="E86215"/>
                </a:solidFill>
                <a:cs typeface="Arial" panose="020B0604020202020204" pitchFamily="34" charset="0"/>
              </a:rPr>
              <a:t>Akademischer</a:t>
            </a:r>
            <a:r>
              <a:rPr lang="hu-HU" sz="3000" cap="all" spc="80" dirty="0">
                <a:solidFill>
                  <a:srgbClr val="E86215"/>
                </a:solidFill>
                <a:cs typeface="Arial" panose="020B0604020202020204" pitchFamily="34" charset="0"/>
              </a:rPr>
              <a:t> </a:t>
            </a:r>
            <a:r>
              <a:rPr lang="hu-HU" sz="3000" cap="all" spc="80" dirty="0" err="1">
                <a:solidFill>
                  <a:srgbClr val="E86215"/>
                </a:solidFill>
                <a:cs typeface="Arial" panose="020B0604020202020204" pitchFamily="34" charset="0"/>
              </a:rPr>
              <a:t>Austauschdienst</a:t>
            </a:r>
            <a:endParaRPr lang="hu-HU" sz="3000" cap="all" spc="80" dirty="0">
              <a:solidFill>
                <a:srgbClr val="E86215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250238" y="1268404"/>
            <a:ext cx="2048112" cy="1955111"/>
            <a:chOff x="73381" y="1128542"/>
            <a:chExt cx="2048112" cy="1955111"/>
          </a:xfrm>
        </p:grpSpPr>
        <p:sp>
          <p:nvSpPr>
            <p:cNvPr id="37" name="Ellipszis 36"/>
            <p:cNvSpPr/>
            <p:nvPr/>
          </p:nvSpPr>
          <p:spPr>
            <a:xfrm>
              <a:off x="73381" y="1128542"/>
              <a:ext cx="2048112" cy="1955111"/>
            </a:xfrm>
            <a:prstGeom prst="ellipse">
              <a:avLst/>
            </a:prstGeom>
            <a:solidFill>
              <a:srgbClr val="E86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18181" y="1435700"/>
              <a:ext cx="19585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ct val="95000"/>
              </a:pP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Tanulmányi </a:t>
              </a:r>
            </a:p>
            <a:p>
              <a:pPr algn="ctr">
                <a:buSzPct val="95000"/>
              </a:pPr>
              <a:r>
                <a:rPr lang="hu-H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és kutatói ösztöndíjak Németországba</a:t>
              </a:r>
              <a:endParaRPr lang="hu-HU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" name="Szövegdoboz 42"/>
          <p:cNvSpPr txBox="1"/>
          <p:nvPr/>
        </p:nvSpPr>
        <p:spPr>
          <a:xfrm>
            <a:off x="4417535" y="4292972"/>
            <a:ext cx="691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egyetemi hallgatók, doktoranduszok, posztdoktorok</a:t>
            </a:r>
            <a:endParaRPr lang="hu-HU" sz="2600" b="1" dirty="0">
              <a:solidFill>
                <a:srgbClr val="395AA6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4417535" y="5245757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70AFD6"/>
                </a:solidFill>
                <a:cs typeface="Arial" panose="020B0604020202020204" pitchFamily="34" charset="0"/>
              </a:rPr>
              <a:t>További információ:</a:t>
            </a:r>
            <a:endParaRPr lang="hu-HU" sz="2400" b="1" dirty="0">
              <a:solidFill>
                <a:srgbClr val="70AFD6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4417535" y="5611876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>
                <a:solidFill>
                  <a:srgbClr val="E86215"/>
                </a:solidFill>
                <a:cs typeface="Arial" panose="020B0604020202020204" pitchFamily="34" charset="0"/>
              </a:rPr>
              <a:t>d</a:t>
            </a:r>
            <a:r>
              <a:rPr lang="hu-HU" sz="2600" b="1" dirty="0" smtClean="0">
                <a:solidFill>
                  <a:srgbClr val="E86215"/>
                </a:solidFill>
                <a:cs typeface="Arial" panose="020B0604020202020204" pitchFamily="34" charset="0"/>
              </a:rPr>
              <a:t>aad-hungary.org</a:t>
            </a: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 </a:t>
            </a:r>
            <a:r>
              <a:rPr lang="hu-HU" sz="2600" dirty="0" smtClean="0">
                <a:solidFill>
                  <a:srgbClr val="395AA6"/>
                </a:solidFill>
                <a:latin typeface="+mj-lt"/>
                <a:cs typeface="Arial" panose="020B0604020202020204" pitchFamily="34" charset="0"/>
              </a:rPr>
              <a:t>oldalon</a:t>
            </a:r>
            <a:endParaRPr lang="hu-HU" sz="2600" dirty="0">
              <a:solidFill>
                <a:srgbClr val="395AA6"/>
              </a:solidFill>
              <a:latin typeface="+mj-lt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425061" y="2678340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nyári egyetem</a:t>
            </a:r>
            <a:endParaRPr lang="hu-HU" sz="2600" b="1" dirty="0">
              <a:solidFill>
                <a:srgbClr val="395AA6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4417535" y="3034945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tanulmányi ösztöndíj</a:t>
            </a:r>
            <a:endParaRPr lang="hu-HU" sz="2600" b="1" dirty="0">
              <a:solidFill>
                <a:srgbClr val="395AA6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4417535" y="3381848"/>
            <a:ext cx="691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SzPct val="95000"/>
              <a:buFont typeface="Arial" panose="020B0604020202020204" pitchFamily="34" charset="0"/>
              <a:buChar char="›"/>
            </a:pPr>
            <a:r>
              <a:rPr lang="hu-HU" sz="2600" b="1" dirty="0" smtClean="0">
                <a:solidFill>
                  <a:srgbClr val="395AA6"/>
                </a:solidFill>
                <a:cs typeface="Arial" panose="020B0604020202020204" pitchFamily="34" charset="0"/>
              </a:rPr>
              <a:t>kutatói ösztöndíj</a:t>
            </a:r>
            <a:endParaRPr lang="hu-HU" sz="2600" b="1" dirty="0">
              <a:solidFill>
                <a:srgbClr val="395AA6"/>
              </a:solidFill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 rot="21057091">
            <a:off x="10581016" y="3065878"/>
            <a:ext cx="1237318" cy="1237318"/>
            <a:chOff x="10386546" y="2237017"/>
            <a:chExt cx="1237318" cy="1237318"/>
          </a:xfrm>
        </p:grpSpPr>
        <p:sp>
          <p:nvSpPr>
            <p:cNvPr id="32" name="Ellipszis 31"/>
            <p:cNvSpPr/>
            <p:nvPr/>
          </p:nvSpPr>
          <p:spPr>
            <a:xfrm>
              <a:off x="10710331" y="2541127"/>
              <a:ext cx="589748" cy="589748"/>
            </a:xfrm>
            <a:prstGeom prst="ellipse">
              <a:avLst/>
            </a:prstGeom>
            <a:solidFill>
              <a:srgbClr val="E86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546" y="2237017"/>
              <a:ext cx="1237318" cy="1237318"/>
            </a:xfrm>
            <a:prstGeom prst="rect">
              <a:avLst/>
            </a:prstGeom>
          </p:spPr>
        </p:pic>
      </p:grpSp>
      <p:grpSp>
        <p:nvGrpSpPr>
          <p:cNvPr id="34" name="Csoportba foglalás 33"/>
          <p:cNvGrpSpPr/>
          <p:nvPr/>
        </p:nvGrpSpPr>
        <p:grpSpPr>
          <a:xfrm>
            <a:off x="10186593" y="1638375"/>
            <a:ext cx="1229959" cy="1229959"/>
            <a:chOff x="9869961" y="1538814"/>
            <a:chExt cx="1091426" cy="1091426"/>
          </a:xfrm>
        </p:grpSpPr>
        <p:sp>
          <p:nvSpPr>
            <p:cNvPr id="35" name="Ellipszis 34"/>
            <p:cNvSpPr/>
            <p:nvPr/>
          </p:nvSpPr>
          <p:spPr>
            <a:xfrm>
              <a:off x="9979040" y="1652745"/>
              <a:ext cx="873268" cy="873268"/>
            </a:xfrm>
            <a:prstGeom prst="ellipse">
              <a:avLst/>
            </a:prstGeom>
            <a:solidFill>
              <a:srgbClr val="A5C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6" name="Kép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9961" y="1538814"/>
              <a:ext cx="1091426" cy="1091426"/>
            </a:xfrm>
            <a:prstGeom prst="rect">
              <a:avLst/>
            </a:prstGeom>
          </p:spPr>
        </p:pic>
      </p:grpSp>
      <p:sp>
        <p:nvSpPr>
          <p:cNvPr id="30" name="Szövegdoboz 29"/>
          <p:cNvSpPr txBox="1"/>
          <p:nvPr/>
        </p:nvSpPr>
        <p:spPr>
          <a:xfrm>
            <a:off x="4417535" y="3926853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70AFD6"/>
                </a:solidFill>
                <a:cs typeface="Arial" panose="020B0604020202020204" pitchFamily="34" charset="0"/>
              </a:rPr>
              <a:t>Kik pályázhatnak?</a:t>
            </a:r>
            <a:endParaRPr lang="hu-HU" sz="2400" b="1" dirty="0">
              <a:solidFill>
                <a:srgbClr val="70AFD6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358698" y="2353230"/>
            <a:ext cx="7206329" cy="45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3200" b="1" dirty="0" smtClean="0">
                <a:solidFill>
                  <a:srgbClr val="70AFD6"/>
                </a:solidFill>
                <a:cs typeface="Arial" panose="020B0604020202020204" pitchFamily="34" charset="0"/>
              </a:rPr>
              <a:t>Lehetőségek:</a:t>
            </a:r>
            <a:endParaRPr lang="hu-HU" sz="2400" b="1" dirty="0">
              <a:solidFill>
                <a:srgbClr val="70AFD6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4417535" y="1566867"/>
            <a:ext cx="7206329" cy="763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  <a:buSzPct val="95000"/>
            </a:pPr>
            <a:r>
              <a:rPr lang="hu-HU" sz="2600" dirty="0" smtClean="0">
                <a:solidFill>
                  <a:srgbClr val="395AA6"/>
                </a:solidFill>
                <a:latin typeface="+mj-lt"/>
                <a:cs typeface="Arial" panose="020B0604020202020204" pitchFamily="34" charset="0"/>
              </a:rPr>
              <a:t>Tudományos együttműködések </a:t>
            </a:r>
            <a:br>
              <a:rPr lang="hu-HU" sz="2600" dirty="0" smtClean="0">
                <a:solidFill>
                  <a:srgbClr val="395AA6"/>
                </a:solidFill>
                <a:latin typeface="+mj-lt"/>
                <a:cs typeface="Arial" panose="020B0604020202020204" pitchFamily="34" charset="0"/>
              </a:rPr>
            </a:br>
            <a:r>
              <a:rPr lang="hu-HU" sz="2600" dirty="0" smtClean="0">
                <a:solidFill>
                  <a:srgbClr val="395AA6"/>
                </a:solidFill>
                <a:latin typeface="+mj-lt"/>
                <a:cs typeface="Arial" panose="020B0604020202020204" pitchFamily="34" charset="0"/>
              </a:rPr>
              <a:t>Németország és Magyarország között</a:t>
            </a:r>
            <a:endParaRPr lang="hu-HU" sz="2600" dirty="0">
              <a:solidFill>
                <a:srgbClr val="395AA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33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377</Words>
  <Application>Microsoft Office PowerPoint</Application>
  <PresentationFormat>Szélesvásznú</PresentationFormat>
  <Paragraphs>94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Tóth Bianka</dc:creator>
  <cp:lastModifiedBy>KOMM-01</cp:lastModifiedBy>
  <cp:revision>443</cp:revision>
  <dcterms:created xsi:type="dcterms:W3CDTF">2019-07-09T08:17:46Z</dcterms:created>
  <dcterms:modified xsi:type="dcterms:W3CDTF">2020-05-28T10:06:24Z</dcterms:modified>
</cp:coreProperties>
</file>